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Slides/notesSlide19.xml" ContentType="application/vnd.openxmlformats-officedocument.presentationml.notesSlide+xml"/>
  <Override PartName="/ppt/charts/chart1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1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1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1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22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26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929" r:id="rId1"/>
  </p:sldMasterIdLst>
  <p:notesMasterIdLst>
    <p:notesMasterId r:id="rId63"/>
  </p:notesMasterIdLst>
  <p:sldIdLst>
    <p:sldId id="256" r:id="rId2"/>
    <p:sldId id="257" r:id="rId3"/>
    <p:sldId id="260" r:id="rId4"/>
    <p:sldId id="315" r:id="rId5"/>
    <p:sldId id="261" r:id="rId6"/>
    <p:sldId id="262" r:id="rId7"/>
    <p:sldId id="263" r:id="rId8"/>
    <p:sldId id="356" r:id="rId9"/>
    <p:sldId id="266" r:id="rId10"/>
    <p:sldId id="342" r:id="rId11"/>
    <p:sldId id="343" r:id="rId12"/>
    <p:sldId id="269" r:id="rId13"/>
    <p:sldId id="284" r:id="rId14"/>
    <p:sldId id="285" r:id="rId15"/>
    <p:sldId id="272" r:id="rId16"/>
    <p:sldId id="276" r:id="rId17"/>
    <p:sldId id="273" r:id="rId18"/>
    <p:sldId id="277" r:id="rId19"/>
    <p:sldId id="362" r:id="rId20"/>
    <p:sldId id="354" r:id="rId21"/>
    <p:sldId id="275" r:id="rId22"/>
    <p:sldId id="283" r:id="rId23"/>
    <p:sldId id="351" r:id="rId24"/>
    <p:sldId id="291" r:id="rId25"/>
    <p:sldId id="352" r:id="rId26"/>
    <p:sldId id="292" r:id="rId27"/>
    <p:sldId id="337" r:id="rId28"/>
    <p:sldId id="338" r:id="rId29"/>
    <p:sldId id="339" r:id="rId30"/>
    <p:sldId id="355" r:id="rId31"/>
    <p:sldId id="298" r:id="rId32"/>
    <p:sldId id="357" r:id="rId33"/>
    <p:sldId id="299" r:id="rId34"/>
    <p:sldId id="286" r:id="rId35"/>
    <p:sldId id="287" r:id="rId36"/>
    <p:sldId id="288" r:id="rId37"/>
    <p:sldId id="289" r:id="rId38"/>
    <p:sldId id="290" r:id="rId39"/>
    <p:sldId id="258" r:id="rId40"/>
    <p:sldId id="341" r:id="rId41"/>
    <p:sldId id="311" r:id="rId42"/>
    <p:sldId id="264" r:id="rId43"/>
    <p:sldId id="282" r:id="rId44"/>
    <p:sldId id="340" r:id="rId45"/>
    <p:sldId id="308" r:id="rId46"/>
    <p:sldId id="344" r:id="rId47"/>
    <p:sldId id="353" r:id="rId48"/>
    <p:sldId id="300" r:id="rId49"/>
    <p:sldId id="304" r:id="rId50"/>
    <p:sldId id="305" r:id="rId51"/>
    <p:sldId id="306" r:id="rId52"/>
    <p:sldId id="307" r:id="rId53"/>
    <p:sldId id="316" r:id="rId54"/>
    <p:sldId id="317" r:id="rId55"/>
    <p:sldId id="360" r:id="rId56"/>
    <p:sldId id="361" r:id="rId57"/>
    <p:sldId id="270" r:id="rId58"/>
    <p:sldId id="271" r:id="rId59"/>
    <p:sldId id="279" r:id="rId60"/>
    <p:sldId id="358" r:id="rId61"/>
    <p:sldId id="359" r:id="rId62"/>
  </p:sldIdLst>
  <p:sldSz cx="12192000" cy="6858000"/>
  <p:notesSz cx="6858000" cy="9144000"/>
  <p:embeddedFontLst>
    <p:embeddedFont>
      <p:font typeface="Cambria Math" panose="02040503050406030204" pitchFamily="18" charset="0"/>
      <p:regular r:id="rId64"/>
    </p:embeddedFont>
    <p:embeddedFont>
      <p:font typeface="Open Sans Light" panose="020B0306030504020204" pitchFamily="34" charset="0"/>
      <p:regular r:id="rId65"/>
      <p:italic r:id="rId66"/>
    </p:embeddedFont>
    <p:embeddedFont>
      <p:font typeface="Century Gothic" panose="020B0502020202020204" pitchFamily="34" charset="0"/>
      <p:regular r:id="rId67"/>
      <p:bold r:id="rId68"/>
      <p:italic r:id="rId69"/>
      <p:boldItalic r:id="rId70"/>
    </p:embeddedFont>
    <p:embeddedFont>
      <p:font typeface="Calibri Light" panose="020F0302020204030204" pitchFamily="34" charset="0"/>
      <p:regular r:id="rId71"/>
      <p:italic r:id="rId72"/>
    </p:embeddedFont>
    <p:embeddedFont>
      <p:font typeface="Wingdings 2" panose="05020102010507070707" pitchFamily="18" charset="2"/>
      <p:regular r:id="rId73"/>
    </p:embeddedFont>
    <p:embeddedFont>
      <p:font typeface="Roboto" panose="02000000000000000000" pitchFamily="2" charset="0"/>
      <p:regular r:id="rId74"/>
      <p:bold r:id="rId75"/>
      <p:italic r:id="rId76"/>
      <p:boldItalic r:id="rId77"/>
    </p:embeddedFont>
    <p:embeddedFont>
      <p:font typeface="Roboto Light" panose="02000000000000000000" pitchFamily="2" charset="0"/>
      <p:regular r:id="rId78"/>
      <p:italic r:id="rId79"/>
    </p:embeddedFont>
    <p:embeddedFont>
      <p:font typeface="Goudy Old Style" panose="020B0604020202020204" charset="0"/>
      <p:regular r:id="rId80"/>
      <p:bold r:id="rId81"/>
      <p:italic r:id="rId82"/>
    </p:embeddedFont>
    <p:embeddedFont>
      <p:font typeface="Myriad Pro" panose="020B0503030403020204" pitchFamily="34" charset="0"/>
      <p:regular r:id="rId83"/>
      <p:bold r:id="rId84"/>
      <p:boldItalic r:id="rId85"/>
    </p:embeddedFont>
    <p:embeddedFont>
      <p:font typeface="Calibri" panose="020F0502020204030204" pitchFamily="34" charset="0"/>
      <p:regular r:id="rId86"/>
      <p:bold r:id="rId87"/>
      <p:italic r:id="rId88"/>
      <p:boldItalic r:id="rId8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D080B6F-2E39-4C18-8A01-4445A2E35E9B}">
          <p14:sldIdLst>
            <p14:sldId id="256"/>
            <p14:sldId id="257"/>
            <p14:sldId id="260"/>
            <p14:sldId id="315"/>
            <p14:sldId id="261"/>
            <p14:sldId id="262"/>
            <p14:sldId id="263"/>
            <p14:sldId id="356"/>
            <p14:sldId id="266"/>
            <p14:sldId id="342"/>
            <p14:sldId id="343"/>
            <p14:sldId id="269"/>
          </p14:sldIdLst>
        </p14:section>
        <p14:section name="Methodology" id="{88FA6680-44F9-446A-AEC0-C899F6228C8F}">
          <p14:sldIdLst>
            <p14:sldId id="284"/>
            <p14:sldId id="285"/>
            <p14:sldId id="272"/>
            <p14:sldId id="276"/>
            <p14:sldId id="273"/>
            <p14:sldId id="277"/>
            <p14:sldId id="362"/>
            <p14:sldId id="354"/>
            <p14:sldId id="275"/>
            <p14:sldId id="283"/>
            <p14:sldId id="351"/>
          </p14:sldIdLst>
        </p14:section>
        <p14:section name="Results and Discussions" id="{0A792D71-E727-4E43-B11A-760F66846917}">
          <p14:sldIdLst>
            <p14:sldId id="291"/>
            <p14:sldId id="352"/>
            <p14:sldId id="292"/>
            <p14:sldId id="337"/>
            <p14:sldId id="338"/>
            <p14:sldId id="339"/>
            <p14:sldId id="355"/>
            <p14:sldId id="298"/>
            <p14:sldId id="357"/>
            <p14:sldId id="299"/>
          </p14:sldIdLst>
        </p14:section>
        <p14:section name="Others" id="{57B72DF4-87F6-4CD6-B7CB-1EBE88799DDE}">
          <p14:sldIdLst>
            <p14:sldId id="286"/>
            <p14:sldId id="287"/>
            <p14:sldId id="288"/>
            <p14:sldId id="289"/>
            <p14:sldId id="290"/>
          </p14:sldIdLst>
        </p14:section>
        <p14:section name="Hidden Slides" id="{83C38984-31BF-43EA-B5EC-8EDBC0ACFB7F}">
          <p14:sldIdLst>
            <p14:sldId id="258"/>
            <p14:sldId id="341"/>
            <p14:sldId id="311"/>
            <p14:sldId id="264"/>
            <p14:sldId id="282"/>
            <p14:sldId id="340"/>
            <p14:sldId id="308"/>
            <p14:sldId id="344"/>
            <p14:sldId id="353"/>
            <p14:sldId id="300"/>
            <p14:sldId id="304"/>
            <p14:sldId id="305"/>
            <p14:sldId id="306"/>
            <p14:sldId id="307"/>
            <p14:sldId id="316"/>
            <p14:sldId id="317"/>
            <p14:sldId id="360"/>
            <p14:sldId id="361"/>
            <p14:sldId id="270"/>
            <p14:sldId id="271"/>
            <p14:sldId id="279"/>
            <p14:sldId id="358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00"/>
    <a:srgbClr val="008000"/>
    <a:srgbClr val="B17FCA"/>
    <a:srgbClr val="729A00"/>
    <a:srgbClr val="EEB211"/>
    <a:srgbClr val="CC0099"/>
    <a:srgbClr val="0099CC"/>
    <a:srgbClr val="954ECA"/>
    <a:srgbClr val="006699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1" autoAdjust="0"/>
    <p:restoredTop sz="91297" autoAdjust="0"/>
  </p:normalViewPr>
  <p:slideViewPr>
    <p:cSldViewPr snapToGrid="0">
      <p:cViewPr varScale="1">
        <p:scale>
          <a:sx n="73" d="100"/>
          <a:sy n="73" d="100"/>
        </p:scale>
        <p:origin x="450" y="24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0" d="100"/>
        <a:sy n="60" d="100"/>
      </p:scale>
      <p:origin x="0" y="5856"/>
    </p:cViewPr>
  </p:sorterViewPr>
  <p:notesViewPr>
    <p:cSldViewPr snapToGrid="0">
      <p:cViewPr varScale="1">
        <p:scale>
          <a:sx n="54" d="100"/>
          <a:sy n="54" d="100"/>
        </p:scale>
        <p:origin x="196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6" Type="http://schemas.openxmlformats.org/officeDocument/2006/relationships/font" Target="fonts/font13.fntdata"/><Relationship Id="rId84" Type="http://schemas.openxmlformats.org/officeDocument/2006/relationships/font" Target="fonts/font21.fntdata"/><Relationship Id="rId89" Type="http://schemas.openxmlformats.org/officeDocument/2006/relationships/font" Target="fonts/font26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87" Type="http://schemas.openxmlformats.org/officeDocument/2006/relationships/font" Target="fonts/font2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9.fntdata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font" Target="fonts/font22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font" Target="fonts/font20.fntdata"/><Relationship Id="rId88" Type="http://schemas.openxmlformats.org/officeDocument/2006/relationships/font" Target="fonts/font25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Cloud\Dropbox8\Dropbox\AOS%202014\Results\results_v3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D:\Cloud\Dropbox8\Dropbox\AOS%202014\Results\results_v3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Cloud\Dropbox8\Dropbox\AOS%202014\Results\results_v3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loud\Dropbox8\Dropbox\AOS%202014\Results\results_v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loud\Dropbox8\Dropbox\AOS%202014\Results\results_v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Projects%20Competition%202014\AOS-HCI\results_v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AppData\Roaming\Microsoft\Excel\results_v2%20(version%201).xlsb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Projects%20Competition%202014\AOS-HCI\results_v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Projects%20Competition%202014\AOS-HCI\results_v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Projects%20Competition%202014\AOS-HCI\results_v2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Projects%20Competition%202014\AOS-HCI\results_v2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Cloud\Dropbox8\Dropbox\AOS%202014\Results\results_v3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Projects%20Competition%202014\AOS-HCI\results_v2.xlsx" TargetMode="Externa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AppData\Roaming\Microsoft\Excel\results_v2%20(version%201).xlsb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AppData\Roaming\Microsoft\Excel\results_v2%20(version%201).xlsb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Projects%20Competition%202014\AOS-HCI\results_v2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Projects%20Competition%202014\AOS-HCI\results_v2.xlsx" TargetMode="Externa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AppData\Roaming\Microsoft\Excel\results_v2%20(version%201).xlsb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AppData\Roaming\Microsoft\Excel\results_v2%20(version%201).xlsb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Cloud\Dropbox8\Dropbox\AOS%202014\Results\results_v3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Cloud\Dropbox8\Dropbox\AOS%202014\Results\results_v3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Cloud\Dropbox8\Dropbox\AOS%202014\Results\results_v3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Cloud\Dropbox8\Dropbox\AOS%202014\Results\results_v3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SABRINA%20KIM:UPDATED%20STATS%203%20(Sea%20Urchins)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SABRINA%20KIM:UPDATED%20STATS%203%20(Sea%20Urchins)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SABRINA%20KIM:UPDATED%20STATS%203%20(Sea%20Urchins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smtClean="0">
                <a:solidFill>
                  <a:schemeClr val="bg1"/>
                </a:solidFill>
                <a:effectLst/>
              </a:rPr>
              <a:t>Cu</a:t>
            </a:r>
            <a:r>
              <a:rPr lang="en-US" sz="1800" b="1" i="0" baseline="30000" dirty="0" smtClean="0">
                <a:solidFill>
                  <a:schemeClr val="bg1"/>
                </a:solidFill>
                <a:effectLst/>
              </a:rPr>
              <a:t>2+</a:t>
            </a:r>
            <a:r>
              <a:rPr lang="en-US" sz="1800" b="1" i="0" baseline="0" dirty="0" smtClean="0">
                <a:solidFill>
                  <a:schemeClr val="bg1"/>
                </a:solidFill>
                <a:effectLst/>
              </a:rPr>
              <a:t> Absorbed in 25 ppm Cu</a:t>
            </a:r>
            <a:r>
              <a:rPr lang="en-US" sz="1800" b="1" i="0" baseline="30000" dirty="0" smtClean="0">
                <a:solidFill>
                  <a:schemeClr val="bg1"/>
                </a:solidFill>
                <a:effectLst/>
              </a:rPr>
              <a:t>2+ </a:t>
            </a:r>
            <a:r>
              <a:rPr lang="en-US" sz="1800" b="1" i="0" baseline="0" dirty="0" smtClean="0">
                <a:solidFill>
                  <a:schemeClr val="bg1"/>
                </a:solidFill>
                <a:effectLst/>
              </a:rPr>
              <a:t>(ppm)</a:t>
            </a:r>
            <a:endParaRPr lang="en-SG" dirty="0">
              <a:solidFill>
                <a:schemeClr val="bg1"/>
              </a:solidFill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'25ppm Comparison (Cu2+)'!$M$32</c:f>
              <c:strCache>
                <c:ptCount val="1"/>
                <c:pt idx="0">
                  <c:v>Absorbed</c:v>
                </c:pt>
              </c:strCache>
            </c:strRef>
          </c:tx>
          <c:spPr>
            <a:solidFill>
              <a:srgbClr val="99CC00"/>
            </a:solidFill>
            <a:ln w="9525" cap="flat" cmpd="sng" algn="ctr">
              <a:solidFill>
                <a:schemeClr val="accent6"/>
              </a:solidFill>
              <a:miter lim="800000"/>
            </a:ln>
            <a:effectLst>
              <a:glow rad="63500">
                <a:schemeClr val="accent6">
                  <a:satMod val="175000"/>
                  <a:alpha val="25000"/>
                </a:schemeClr>
              </a:glo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99CC00"/>
              </a:solidFill>
              <a:ln w="9525" cap="flat" cmpd="sng" algn="ctr">
                <a:solidFill>
                  <a:schemeClr val="accent6"/>
                </a:solidFill>
                <a:miter lim="800000"/>
              </a:ln>
              <a:effectLst>
                <a:glow rad="63500">
                  <a:srgbClr val="99CC00">
                    <a:alpha val="25000"/>
                  </a:srgbClr>
                </a:glow>
              </a:effectLst>
            </c:spPr>
          </c:dPt>
          <c:dLbls>
            <c:numFmt formatCode="##.#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'25ppm Comparison (Cu2+)'!$N$34:$O$34</c:f>
                <c:numCache>
                  <c:formatCode>General</c:formatCode>
                  <c:ptCount val="2"/>
                  <c:pt idx="0">
                    <c:v>0.23605733442132101</c:v>
                  </c:pt>
                  <c:pt idx="1">
                    <c:v>0.24211344579539701</c:v>
                  </c:pt>
                </c:numCache>
              </c:numRef>
            </c:plus>
            <c:minus>
              <c:numRef>
                <c:f>'25ppm Comparison (Cu2+)'!$N$34:$O$34</c:f>
                <c:numCache>
                  <c:formatCode>General</c:formatCode>
                  <c:ptCount val="2"/>
                  <c:pt idx="0">
                    <c:v>0.23605733442132101</c:v>
                  </c:pt>
                  <c:pt idx="1">
                    <c:v>0.24211344579539701</c:v>
                  </c:pt>
                </c:numCache>
              </c:numRef>
            </c:minus>
            <c:spPr>
              <a:noFill/>
              <a:ln w="25400" cap="flat" cmpd="sng" algn="ctr">
                <a:solidFill>
                  <a:srgbClr val="FFFFFF">
                    <a:alpha val="80000"/>
                  </a:srgbClr>
                </a:solidFill>
                <a:prstDash val="solid"/>
              </a:ln>
              <a:effectLst/>
              <a:scene3d>
                <a:camera prst="obliqueTopRight"/>
                <a:lightRig rig="threePt" dir="tl"/>
              </a:scene3d>
              <a:sp3d>
                <a:bevelT w="25400" h="25400"/>
              </a:sp3d>
            </c:spPr>
          </c:errBars>
          <c:cat>
            <c:strRef>
              <c:f>'25ppm Comparison (Cu2+)'!$N$1:$O$1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'25ppm Comparison (Cu2+)'!$N$32:$O$32</c:f>
              <c:numCache>
                <c:formatCode>General</c:formatCode>
                <c:ptCount val="2"/>
                <c:pt idx="0">
                  <c:v>18.763333333333289</c:v>
                </c:pt>
                <c:pt idx="1">
                  <c:v>17.638666666666669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204540208"/>
        <c:axId val="204540992"/>
      </c:barChart>
      <c:catAx>
        <c:axId val="2045402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540992"/>
        <c:crosses val="autoZero"/>
        <c:auto val="1"/>
        <c:lblAlgn val="ctr"/>
        <c:lblOffset val="100"/>
        <c:noMultiLvlLbl val="0"/>
      </c:catAx>
      <c:valAx>
        <c:axId val="204540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dirty="0" smtClean="0">
                    <a:solidFill>
                      <a:srgbClr val="FFFFFF"/>
                    </a:solidFill>
                  </a:rPr>
                  <a:t>Concentration adsorbed (ppm)</a:t>
                </a:r>
                <a:endParaRPr lang="en-US" sz="1400" dirty="0">
                  <a:solidFill>
                    <a:srgbClr val="FFFFFF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540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sz="1800" dirty="0"/>
              <a:t>25 ppm Cu</a:t>
            </a:r>
            <a:r>
              <a:rPr lang="en-SG" sz="1800" baseline="30000" dirty="0"/>
              <a:t>2+</a:t>
            </a:r>
            <a:r>
              <a:rPr lang="en-SG" sz="1800" baseline="0" dirty="0"/>
              <a:t> </a:t>
            </a:r>
            <a:r>
              <a:rPr lang="en-SG" sz="1800" dirty="0"/>
              <a:t>over 5 days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'Point to Point'!$A$6</c:f>
              <c:strCache>
                <c:ptCount val="1"/>
                <c:pt idx="0">
                  <c:v>Live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 to Point'!$K$5:$L$5</c:f>
                <c:numCache>
                  <c:formatCode>General</c:formatCode>
                  <c:ptCount val="2"/>
                  <c:pt idx="0">
                    <c:v>3.4914862437758799E-2</c:v>
                  </c:pt>
                  <c:pt idx="1">
                    <c:v>0.23115005776842901</c:v>
                  </c:pt>
                </c:numCache>
              </c:numRef>
            </c:plus>
            <c:minus>
              <c:numRef>
                <c:f>'Point to Point'!$K$5:$L$5</c:f>
                <c:numCache>
                  <c:formatCode>General</c:formatCode>
                  <c:ptCount val="2"/>
                  <c:pt idx="0">
                    <c:v>3.4914862437758799E-2</c:v>
                  </c:pt>
                  <c:pt idx="1">
                    <c:v>0.23115005776842901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'Point to Point'!$B$5:$C$5</c:f>
              <c:strCache>
                <c:ptCount val="2"/>
                <c:pt idx="0">
                  <c:v>Day 1</c:v>
                </c:pt>
                <c:pt idx="1">
                  <c:v>Day 5</c:v>
                </c:pt>
              </c:strCache>
            </c:strRef>
          </c:cat>
          <c:val>
            <c:numRef>
              <c:f>'Point to Point'!$B$6:$C$6</c:f>
              <c:numCache>
                <c:formatCode>General</c:formatCode>
                <c:ptCount val="2"/>
                <c:pt idx="0">
                  <c:v>24.936666666666671</c:v>
                </c:pt>
                <c:pt idx="1">
                  <c:v>6.1733333333333329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'Point to Point'!$A$7</c:f>
              <c:strCache>
                <c:ptCount val="1"/>
                <c:pt idx="0">
                  <c:v>Dead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 to Point'!$K$8:$L$8</c:f>
                <c:numCache>
                  <c:formatCode>General</c:formatCode>
                  <c:ptCount val="2"/>
                  <c:pt idx="0">
                    <c:v>3.7859388972001903E-2</c:v>
                  </c:pt>
                  <c:pt idx="1">
                    <c:v>0.29972209350218298</c:v>
                  </c:pt>
                </c:numCache>
              </c:numRef>
            </c:plus>
            <c:minus>
              <c:numRef>
                <c:f>'Point to Point'!$K$8:$L$8</c:f>
                <c:numCache>
                  <c:formatCode>General</c:formatCode>
                  <c:ptCount val="2"/>
                  <c:pt idx="0">
                    <c:v>3.7859388972001903E-2</c:v>
                  </c:pt>
                  <c:pt idx="1">
                    <c:v>0.29972209350218298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'Point to Point'!$B$5:$C$5</c:f>
              <c:strCache>
                <c:ptCount val="2"/>
                <c:pt idx="0">
                  <c:v>Day 1</c:v>
                </c:pt>
                <c:pt idx="1">
                  <c:v>Day 5</c:v>
                </c:pt>
              </c:strCache>
            </c:strRef>
          </c:cat>
          <c:val>
            <c:numRef>
              <c:f>'Point to Point'!$B$7:$C$7</c:f>
              <c:numCache>
                <c:formatCode>General</c:formatCode>
                <c:ptCount val="2"/>
                <c:pt idx="0">
                  <c:v>24.94</c:v>
                </c:pt>
                <c:pt idx="1">
                  <c:v>7.3013333333333401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4031032"/>
        <c:axId val="204029464"/>
      </c:lineChart>
      <c:catAx>
        <c:axId val="20403103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029464"/>
        <c:crosses val="autoZero"/>
        <c:auto val="1"/>
        <c:lblAlgn val="ctr"/>
        <c:lblOffset val="100"/>
        <c:noMultiLvlLbl val="0"/>
      </c:catAx>
      <c:valAx>
        <c:axId val="20402946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>
                    <a:solidFill>
                      <a:srgbClr val="FFFFFF"/>
                    </a:solidFill>
                  </a:rPr>
                  <a:t>Concentration (ppm)</a:t>
                </a:r>
                <a:endParaRPr lang="en-US" dirty="0">
                  <a:solidFill>
                    <a:srgbClr val="FFFFFF"/>
                  </a:solidFill>
                </a:endParaRP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031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sz="1800" dirty="0"/>
              <a:t>1.3 ppm </a:t>
            </a:r>
            <a:r>
              <a:rPr lang="en-SG" sz="1800" b="1" i="0" u="none" strike="noStrike" cap="none" baseline="0" dirty="0">
                <a:effectLst/>
              </a:rPr>
              <a:t>Cu</a:t>
            </a:r>
            <a:r>
              <a:rPr lang="en-SG" sz="1800" b="1" i="0" u="none" strike="noStrike" cap="none" baseline="30000" dirty="0">
                <a:effectLst/>
              </a:rPr>
              <a:t>2+</a:t>
            </a:r>
            <a:r>
              <a:rPr lang="en-SG" sz="1800" dirty="0"/>
              <a:t> over 5 days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'Point to Point'!$A$2</c:f>
              <c:strCache>
                <c:ptCount val="1"/>
                <c:pt idx="0">
                  <c:v>Live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 to Point'!$G$8:$H$8</c:f>
                <c:numCache>
                  <c:formatCode>General</c:formatCode>
                  <c:ptCount val="2"/>
                  <c:pt idx="0">
                    <c:v>4.33995956687912E-3</c:v>
                  </c:pt>
                  <c:pt idx="1">
                    <c:v>9.5694677304267103E-3</c:v>
                  </c:pt>
                </c:numCache>
              </c:numRef>
            </c:plus>
            <c:minus>
              <c:numRef>
                <c:f>'Point to Point'!$G$8:$H$8</c:f>
                <c:numCache>
                  <c:formatCode>General</c:formatCode>
                  <c:ptCount val="2"/>
                  <c:pt idx="0">
                    <c:v>4.33995956687912E-3</c:v>
                  </c:pt>
                  <c:pt idx="1">
                    <c:v>9.5694677304267103E-3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'Point to Point'!$B$1:$C$1</c:f>
              <c:strCache>
                <c:ptCount val="2"/>
                <c:pt idx="0">
                  <c:v>Day 1</c:v>
                </c:pt>
                <c:pt idx="1">
                  <c:v>Day 5</c:v>
                </c:pt>
              </c:strCache>
            </c:strRef>
          </c:cat>
          <c:val>
            <c:numRef>
              <c:f>'Point to Point'!$B$2:$C$2</c:f>
              <c:numCache>
                <c:formatCode>General</c:formatCode>
                <c:ptCount val="2"/>
                <c:pt idx="0">
                  <c:v>1.299333333333333</c:v>
                </c:pt>
                <c:pt idx="1">
                  <c:v>5.0999999999999997E-2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'Point to Point'!$A$3</c:f>
              <c:strCache>
                <c:ptCount val="1"/>
                <c:pt idx="0">
                  <c:v>Dead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 to Point'!$G$5:$H$5</c:f>
                <c:numCache>
                  <c:formatCode>General</c:formatCode>
                  <c:ptCount val="2"/>
                  <c:pt idx="0">
                    <c:v>3.0341966327759999E-3</c:v>
                  </c:pt>
                  <c:pt idx="1">
                    <c:v>1.12405162848157E-2</c:v>
                  </c:pt>
                </c:numCache>
              </c:numRef>
            </c:plus>
            <c:minus>
              <c:numRef>
                <c:f>'Point to Point'!$G$5:$H$5</c:f>
                <c:numCache>
                  <c:formatCode>General</c:formatCode>
                  <c:ptCount val="2"/>
                  <c:pt idx="0">
                    <c:v>3.0341966327759999E-3</c:v>
                  </c:pt>
                  <c:pt idx="1">
                    <c:v>1.12405162848157E-2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'Point to Point'!$B$1:$C$1</c:f>
              <c:strCache>
                <c:ptCount val="2"/>
                <c:pt idx="0">
                  <c:v>Day 1</c:v>
                </c:pt>
                <c:pt idx="1">
                  <c:v>Day 5</c:v>
                </c:pt>
              </c:strCache>
            </c:strRef>
          </c:cat>
          <c:val>
            <c:numRef>
              <c:f>'Point to Point'!$B$3:$C$3</c:f>
              <c:numCache>
                <c:formatCode>General</c:formatCode>
                <c:ptCount val="2"/>
                <c:pt idx="0">
                  <c:v>1.2966666666666671</c:v>
                </c:pt>
                <c:pt idx="1">
                  <c:v>3.3333333333333298E-2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4031816"/>
        <c:axId val="204026328"/>
      </c:lineChart>
      <c:catAx>
        <c:axId val="20403181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026328"/>
        <c:crosses val="autoZero"/>
        <c:auto val="1"/>
        <c:lblAlgn val="ctr"/>
        <c:lblOffset val="100"/>
        <c:noMultiLvlLbl val="0"/>
      </c:catAx>
      <c:valAx>
        <c:axId val="20402632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>
                    <a:solidFill>
                      <a:srgbClr val="FFFFFF"/>
                    </a:solidFill>
                  </a:rPr>
                  <a:t>Concentration (ppm)</a:t>
                </a:r>
                <a:endParaRPr lang="en-US" dirty="0">
                  <a:solidFill>
                    <a:srgbClr val="FFFFFF"/>
                  </a:solidFill>
                </a:endParaRP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031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sz="1800" dirty="0"/>
              <a:t>25 ppm Cu</a:t>
            </a:r>
            <a:r>
              <a:rPr lang="en-SG" sz="1800" baseline="30000" dirty="0"/>
              <a:t>2+</a:t>
            </a:r>
            <a:r>
              <a:rPr lang="en-SG" sz="1800" baseline="0" dirty="0"/>
              <a:t> </a:t>
            </a:r>
            <a:r>
              <a:rPr lang="en-SG" sz="1800" dirty="0"/>
              <a:t>over 5 days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'Point to Point'!$A$6</c:f>
              <c:strCache>
                <c:ptCount val="1"/>
                <c:pt idx="0">
                  <c:v>Live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 to Point'!$K$5:$L$5</c:f>
                <c:numCache>
                  <c:formatCode>General</c:formatCode>
                  <c:ptCount val="2"/>
                  <c:pt idx="0">
                    <c:v>3.4914862437758799E-2</c:v>
                  </c:pt>
                  <c:pt idx="1">
                    <c:v>0.23115005776842901</c:v>
                  </c:pt>
                </c:numCache>
              </c:numRef>
            </c:plus>
            <c:minus>
              <c:numRef>
                <c:f>'Point to Point'!$K$5:$L$5</c:f>
                <c:numCache>
                  <c:formatCode>General</c:formatCode>
                  <c:ptCount val="2"/>
                  <c:pt idx="0">
                    <c:v>3.4914862437758799E-2</c:v>
                  </c:pt>
                  <c:pt idx="1">
                    <c:v>0.23115005776842901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'Point to Point'!$B$5:$C$5</c:f>
              <c:strCache>
                <c:ptCount val="2"/>
                <c:pt idx="0">
                  <c:v>Day 1</c:v>
                </c:pt>
                <c:pt idx="1">
                  <c:v>Day 5</c:v>
                </c:pt>
              </c:strCache>
            </c:strRef>
          </c:cat>
          <c:val>
            <c:numRef>
              <c:f>'Point to Point'!$B$6:$C$6</c:f>
              <c:numCache>
                <c:formatCode>General</c:formatCode>
                <c:ptCount val="2"/>
                <c:pt idx="0">
                  <c:v>24.936666666666671</c:v>
                </c:pt>
                <c:pt idx="1">
                  <c:v>6.1733333333333329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'Point to Point'!$A$7</c:f>
              <c:strCache>
                <c:ptCount val="1"/>
                <c:pt idx="0">
                  <c:v>Dead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 to Point'!$K$8:$L$8</c:f>
                <c:numCache>
                  <c:formatCode>General</c:formatCode>
                  <c:ptCount val="2"/>
                  <c:pt idx="0">
                    <c:v>3.7859388972001903E-2</c:v>
                  </c:pt>
                  <c:pt idx="1">
                    <c:v>0.29972209350218298</c:v>
                  </c:pt>
                </c:numCache>
              </c:numRef>
            </c:plus>
            <c:minus>
              <c:numRef>
                <c:f>'Point to Point'!$K$8:$L$8</c:f>
                <c:numCache>
                  <c:formatCode>General</c:formatCode>
                  <c:ptCount val="2"/>
                  <c:pt idx="0">
                    <c:v>3.7859388972001903E-2</c:v>
                  </c:pt>
                  <c:pt idx="1">
                    <c:v>0.29972209350218298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'Point to Point'!$B$5:$C$5</c:f>
              <c:strCache>
                <c:ptCount val="2"/>
                <c:pt idx="0">
                  <c:v>Day 1</c:v>
                </c:pt>
                <c:pt idx="1">
                  <c:v>Day 5</c:v>
                </c:pt>
              </c:strCache>
            </c:strRef>
          </c:cat>
          <c:val>
            <c:numRef>
              <c:f>'Point to Point'!$B$7:$C$7</c:f>
              <c:numCache>
                <c:formatCode>General</c:formatCode>
                <c:ptCount val="2"/>
                <c:pt idx="0">
                  <c:v>24.94</c:v>
                </c:pt>
                <c:pt idx="1">
                  <c:v>7.3013333333333401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4028680"/>
        <c:axId val="204032208"/>
      </c:lineChart>
      <c:catAx>
        <c:axId val="20402868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032208"/>
        <c:crosses val="autoZero"/>
        <c:auto val="1"/>
        <c:lblAlgn val="ctr"/>
        <c:lblOffset val="100"/>
        <c:noMultiLvlLbl val="0"/>
      </c:catAx>
      <c:valAx>
        <c:axId val="20403220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028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sz="1800" dirty="0"/>
              <a:t>1.3 ppm </a:t>
            </a:r>
            <a:r>
              <a:rPr lang="en-SG" sz="1800" b="1" i="0" u="none" strike="noStrike" cap="none" baseline="0" dirty="0">
                <a:effectLst/>
              </a:rPr>
              <a:t>Cu</a:t>
            </a:r>
            <a:r>
              <a:rPr lang="en-SG" sz="1800" b="1" i="0" u="none" strike="noStrike" cap="none" baseline="30000" dirty="0">
                <a:effectLst/>
              </a:rPr>
              <a:t>2+</a:t>
            </a:r>
            <a:r>
              <a:rPr lang="en-SG" sz="1800" dirty="0"/>
              <a:t> over 5 days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'Point to Point'!$A$2</c:f>
              <c:strCache>
                <c:ptCount val="1"/>
                <c:pt idx="0">
                  <c:v>Live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 to Point'!$G$8:$H$8</c:f>
                <c:numCache>
                  <c:formatCode>General</c:formatCode>
                  <c:ptCount val="2"/>
                  <c:pt idx="0">
                    <c:v>4.33995956687912E-3</c:v>
                  </c:pt>
                  <c:pt idx="1">
                    <c:v>9.5694677304267103E-3</c:v>
                  </c:pt>
                </c:numCache>
              </c:numRef>
            </c:plus>
            <c:minus>
              <c:numRef>
                <c:f>'Point to Point'!$G$8:$H$8</c:f>
                <c:numCache>
                  <c:formatCode>General</c:formatCode>
                  <c:ptCount val="2"/>
                  <c:pt idx="0">
                    <c:v>4.33995956687912E-3</c:v>
                  </c:pt>
                  <c:pt idx="1">
                    <c:v>9.5694677304267103E-3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'Point to Point'!$B$1:$C$1</c:f>
              <c:strCache>
                <c:ptCount val="2"/>
                <c:pt idx="0">
                  <c:v>Day 1</c:v>
                </c:pt>
                <c:pt idx="1">
                  <c:v>Day 5</c:v>
                </c:pt>
              </c:strCache>
            </c:strRef>
          </c:cat>
          <c:val>
            <c:numRef>
              <c:f>'Point to Point'!$B$2:$C$2</c:f>
              <c:numCache>
                <c:formatCode>General</c:formatCode>
                <c:ptCount val="2"/>
                <c:pt idx="0">
                  <c:v>1.299333333333333</c:v>
                </c:pt>
                <c:pt idx="1">
                  <c:v>5.0999999999999997E-2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'Point to Point'!$A$3</c:f>
              <c:strCache>
                <c:ptCount val="1"/>
                <c:pt idx="0">
                  <c:v>Dead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 to Point'!$G$5:$H$5</c:f>
                <c:numCache>
                  <c:formatCode>General</c:formatCode>
                  <c:ptCount val="2"/>
                  <c:pt idx="0">
                    <c:v>3.0341966327759999E-3</c:v>
                  </c:pt>
                  <c:pt idx="1">
                    <c:v>1.12405162848157E-2</c:v>
                  </c:pt>
                </c:numCache>
              </c:numRef>
            </c:plus>
            <c:minus>
              <c:numRef>
                <c:f>'Point to Point'!$G$5:$H$5</c:f>
                <c:numCache>
                  <c:formatCode>General</c:formatCode>
                  <c:ptCount val="2"/>
                  <c:pt idx="0">
                    <c:v>3.0341966327759999E-3</c:v>
                  </c:pt>
                  <c:pt idx="1">
                    <c:v>1.12405162848157E-2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'Point to Point'!$B$1:$C$1</c:f>
              <c:strCache>
                <c:ptCount val="2"/>
                <c:pt idx="0">
                  <c:v>Day 1</c:v>
                </c:pt>
                <c:pt idx="1">
                  <c:v>Day 5</c:v>
                </c:pt>
              </c:strCache>
            </c:strRef>
          </c:cat>
          <c:val>
            <c:numRef>
              <c:f>'Point to Point'!$B$3:$C$3</c:f>
              <c:numCache>
                <c:formatCode>General</c:formatCode>
                <c:ptCount val="2"/>
                <c:pt idx="0">
                  <c:v>1.2966666666666671</c:v>
                </c:pt>
                <c:pt idx="1">
                  <c:v>3.3333333333333298E-2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4032992"/>
        <c:axId val="204025936"/>
      </c:lineChart>
      <c:catAx>
        <c:axId val="20403299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025936"/>
        <c:crosses val="autoZero"/>
        <c:auto val="1"/>
        <c:lblAlgn val="ctr"/>
        <c:lblOffset val="100"/>
        <c:noMultiLvlLbl val="0"/>
      </c:catAx>
      <c:valAx>
        <c:axId val="20402593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032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Day 5 Readings </a:t>
            </a:r>
            <a:r>
              <a:rPr lang="en-US" sz="1600" dirty="0" smtClean="0"/>
              <a:t>Average for 1.3 ppm Cu</a:t>
            </a:r>
            <a:r>
              <a:rPr lang="en-US" sz="1600" baseline="30000" dirty="0" smtClean="0"/>
              <a:t>2+</a:t>
            </a:r>
            <a:r>
              <a:rPr lang="en-US" sz="1600" dirty="0" smtClean="0"/>
              <a:t>/ppm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'1.3ppm Comparison (Cu2+)'!$A$32</c:f>
              <c:strCache>
                <c:ptCount val="1"/>
                <c:pt idx="0">
                  <c:v>Day 5 Readings Average/ppm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'1.3ppm Comparison (Cu2+)'!$B$34:$C$34</c:f>
                <c:numCache>
                  <c:formatCode>General</c:formatCode>
                  <c:ptCount val="2"/>
                  <c:pt idx="0">
                    <c:v>9.5694677304267103E-3</c:v>
                  </c:pt>
                  <c:pt idx="1">
                    <c:v>7.2724747430904799E-3</c:v>
                  </c:pt>
                </c:numCache>
              </c:numRef>
            </c:plus>
            <c:minus>
              <c:numRef>
                <c:f>'1.3ppm Comparison (Cu2+)'!$B$34:$C$34</c:f>
                <c:numCache>
                  <c:formatCode>General</c:formatCode>
                  <c:ptCount val="2"/>
                  <c:pt idx="0">
                    <c:v>9.5694677304267103E-3</c:v>
                  </c:pt>
                  <c:pt idx="1">
                    <c:v>7.2724747430904799E-3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'1.3ppm Comparison (Cu2+)'!$B$1:$C$1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'1.3ppm Comparison (Cu2+)'!$B$32:$C$32</c:f>
              <c:numCache>
                <c:formatCode>General</c:formatCode>
                <c:ptCount val="2"/>
                <c:pt idx="0">
                  <c:v>5.0999999999999997E-2</c:v>
                </c:pt>
                <c:pt idx="1">
                  <c:v>2.1999999999999999E-2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206509800"/>
        <c:axId val="206509016"/>
      </c:barChart>
      <c:catAx>
        <c:axId val="20650980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509016"/>
        <c:crosses val="autoZero"/>
        <c:auto val="1"/>
        <c:lblAlgn val="ctr"/>
        <c:lblOffset val="100"/>
        <c:noMultiLvlLbl val="0"/>
      </c:catAx>
      <c:valAx>
        <c:axId val="20650901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509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baseline="0" dirty="0" smtClean="0">
                <a:effectLst/>
              </a:rPr>
              <a:t>Day 5 Readings Average for 25 ppm Cu</a:t>
            </a:r>
            <a:r>
              <a:rPr lang="en-US" sz="1600" b="1" i="0" baseline="30000" dirty="0" smtClean="0">
                <a:effectLst/>
              </a:rPr>
              <a:t>2+</a:t>
            </a:r>
            <a:r>
              <a:rPr lang="en-US" sz="1600" b="1" i="0" baseline="0" dirty="0" smtClean="0">
                <a:effectLst/>
              </a:rPr>
              <a:t>/ppm</a:t>
            </a:r>
            <a:endParaRPr lang="en-SG" sz="18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'25ppm Comparison (Cu2+)'!$A$32</c:f>
              <c:strCache>
                <c:ptCount val="1"/>
                <c:pt idx="0">
                  <c:v>Day 5 Readings Average/ppm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'25ppm Comparison (Cu2+)'!$B$34:$C$34</c:f>
                <c:numCache>
                  <c:formatCode>General</c:formatCode>
                  <c:ptCount val="2"/>
                  <c:pt idx="0">
                    <c:v>0.24070792781587</c:v>
                  </c:pt>
                  <c:pt idx="1">
                    <c:v>0.29972209350218298</c:v>
                  </c:pt>
                </c:numCache>
              </c:numRef>
            </c:plus>
            <c:minus>
              <c:numRef>
                <c:f>'25ppm Comparison (Cu2+)'!$B$34:$C$34</c:f>
                <c:numCache>
                  <c:formatCode>General</c:formatCode>
                  <c:ptCount val="2"/>
                  <c:pt idx="0">
                    <c:v>0.24070792781587</c:v>
                  </c:pt>
                  <c:pt idx="1">
                    <c:v>0.29972209350218298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'25ppm Comparison (Cu2+)'!$J$1:$K$1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'25ppm Comparison (Cu2+)'!$B$32:$C$32</c:f>
              <c:numCache>
                <c:formatCode>General</c:formatCode>
                <c:ptCount val="2"/>
                <c:pt idx="0">
                  <c:v>6.1733333333333329</c:v>
                </c:pt>
                <c:pt idx="1">
                  <c:v>7.5500000000000016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206509408"/>
        <c:axId val="206510584"/>
      </c:barChart>
      <c:catAx>
        <c:axId val="20650940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510584"/>
        <c:crosses val="autoZero"/>
        <c:auto val="1"/>
        <c:lblAlgn val="ctr"/>
        <c:lblOffset val="100"/>
        <c:noMultiLvlLbl val="0"/>
      </c:catAx>
      <c:valAx>
        <c:axId val="20651058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509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Day 5 Readings Average/ppm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'1.3ppm Comparison (Cu2+)'!$A$32</c:f>
              <c:strCache>
                <c:ptCount val="1"/>
                <c:pt idx="0">
                  <c:v>Day 5 Readings Average/ppm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errBars>
            <c:errBarType val="both"/>
            <c:errValType val="cust"/>
            <c:noEndCap val="0"/>
            <c:plus>
              <c:numRef>
                <c:f>'1.3ppm Comparison (Cu2+)'!$B$34:$C$34</c:f>
                <c:numCache>
                  <c:formatCode>General</c:formatCode>
                  <c:ptCount val="2"/>
                  <c:pt idx="0">
                    <c:v>9.5694677304267103E-3</c:v>
                  </c:pt>
                  <c:pt idx="1">
                    <c:v>7.2724747430904799E-3</c:v>
                  </c:pt>
                </c:numCache>
              </c:numRef>
            </c:plus>
            <c:minus>
              <c:numRef>
                <c:f>'1.3ppm Comparison (Cu2+)'!$B$34:$C$34</c:f>
                <c:numCache>
                  <c:formatCode>General</c:formatCode>
                  <c:ptCount val="2"/>
                  <c:pt idx="0">
                    <c:v>9.5694677304267103E-3</c:v>
                  </c:pt>
                  <c:pt idx="1">
                    <c:v>7.2724747430904799E-3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'1.3ppm Comparison (Cu2+)'!$B$1:$C$1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'1.3ppm Comparison (Cu2+)'!$B$32:$C$32</c:f>
              <c:numCache>
                <c:formatCode>General</c:formatCode>
                <c:ptCount val="2"/>
                <c:pt idx="0">
                  <c:v>5.0999999999999997E-2</c:v>
                </c:pt>
                <c:pt idx="1">
                  <c:v>2.1999999999999999E-2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206511368"/>
        <c:axId val="206508232"/>
      </c:barChart>
      <c:catAx>
        <c:axId val="20651136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508232"/>
        <c:crosses val="autoZero"/>
        <c:auto val="1"/>
        <c:lblAlgn val="ctr"/>
        <c:lblOffset val="100"/>
        <c:noMultiLvlLbl val="0"/>
      </c:catAx>
      <c:valAx>
        <c:axId val="20650823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511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Biosorption Efficiency 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'1.3ppm Comparison (Cu2+)'!$E$32</c:f>
              <c:strCache>
                <c:ptCount val="1"/>
                <c:pt idx="0">
                  <c:v>Biosorption Efficiency (%)</c:v>
                </c:pt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errBars>
            <c:errBarType val="both"/>
            <c:errValType val="cust"/>
            <c:noEndCap val="0"/>
            <c:plus>
              <c:numRef>
                <c:f>'1.3ppm Comparison (Cu2+)'!$F$34:$G$34</c:f>
                <c:numCache>
                  <c:formatCode>General</c:formatCode>
                  <c:ptCount val="2"/>
                  <c:pt idx="0">
                    <c:v>0.73490664273865702</c:v>
                  </c:pt>
                  <c:pt idx="1">
                    <c:v>0.55944289998013996</c:v>
                  </c:pt>
                </c:numCache>
              </c:numRef>
            </c:plus>
            <c:minus>
              <c:numRef>
                <c:f>'1.3ppm Comparison (Cu2+)'!$F$34:$G$34</c:f>
                <c:numCache>
                  <c:formatCode>General</c:formatCode>
                  <c:ptCount val="2"/>
                  <c:pt idx="0">
                    <c:v>0.73490664273865702</c:v>
                  </c:pt>
                  <c:pt idx="1">
                    <c:v>0.55944289998013996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'1.3ppm Comparison (Cu2+)'!$F$1:$G$1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'1.3ppm Comparison (Cu2+)'!$F$32:$G$32</c:f>
              <c:numCache>
                <c:formatCode>General</c:formatCode>
                <c:ptCount val="2"/>
                <c:pt idx="0">
                  <c:v>96.074388446319759</c:v>
                </c:pt>
                <c:pt idx="1">
                  <c:v>98.301655594095223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206500000"/>
        <c:axId val="206501960"/>
      </c:barChart>
      <c:catAx>
        <c:axId val="20650000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501960"/>
        <c:crosses val="autoZero"/>
        <c:auto val="1"/>
        <c:lblAlgn val="ctr"/>
        <c:lblOffset val="100"/>
        <c:noMultiLvlLbl val="0"/>
      </c:catAx>
      <c:valAx>
        <c:axId val="20650196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500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Absorbed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'1.3ppm Comparison (Cu2+)'!$M$32</c:f>
              <c:strCache>
                <c:ptCount val="1"/>
                <c:pt idx="0">
                  <c:v>Absorbed</c:v>
                </c:pt>
              </c:strCache>
            </c:strRef>
          </c:tx>
          <c:spPr>
            <a:noFill/>
            <a:ln w="9525" cap="flat" cmpd="sng" algn="ctr">
              <a:solidFill>
                <a:schemeClr val="accent6"/>
              </a:solidFill>
              <a:miter lim="800000"/>
            </a:ln>
            <a:effectLst>
              <a:glow rad="63500">
                <a:schemeClr val="accent6">
                  <a:satMod val="175000"/>
                  <a:alpha val="25000"/>
                </a:schemeClr>
              </a:glow>
            </a:effectLst>
          </c:spPr>
          <c:invertIfNegative val="0"/>
          <c:errBars>
            <c:errBarType val="both"/>
            <c:errValType val="cust"/>
            <c:noEndCap val="0"/>
            <c:plus>
              <c:numRef>
                <c:f>'1.3ppm Comparison (Cu2+)'!$N$34:$O$34</c:f>
                <c:numCache>
                  <c:formatCode>General</c:formatCode>
                  <c:ptCount val="2"/>
                  <c:pt idx="0">
                    <c:v>1.04725512413125E-2</c:v>
                  </c:pt>
                  <c:pt idx="1">
                    <c:v>8.3266639978645408E-3</c:v>
                  </c:pt>
                </c:numCache>
              </c:numRef>
            </c:plus>
            <c:minus>
              <c:numRef>
                <c:f>'1.3ppm Comparison (Cu2+)'!$N$34:$O$34</c:f>
                <c:numCache>
                  <c:formatCode>General</c:formatCode>
                  <c:ptCount val="2"/>
                  <c:pt idx="0">
                    <c:v>1.04725512413125E-2</c:v>
                  </c:pt>
                  <c:pt idx="1">
                    <c:v>8.3266639978645408E-3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'1.3ppm Comparison (Cu2+)'!$N$1:$O$1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'1.3ppm Comparison (Cu2+)'!$N$32:$O$32</c:f>
              <c:numCache>
                <c:formatCode>General</c:formatCode>
                <c:ptCount val="2"/>
                <c:pt idx="0">
                  <c:v>1.2483333333333331</c:v>
                </c:pt>
                <c:pt idx="1">
                  <c:v>1.274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206500392"/>
        <c:axId val="206505880"/>
      </c:barChart>
      <c:catAx>
        <c:axId val="20650039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505880"/>
        <c:crosses val="autoZero"/>
        <c:auto val="1"/>
        <c:lblAlgn val="ctr"/>
        <c:lblOffset val="100"/>
        <c:noMultiLvlLbl val="0"/>
      </c:catAx>
      <c:valAx>
        <c:axId val="20650588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500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Biosorption Capacity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'1.3ppm Comparison (Cu2+)'!$I$32</c:f>
              <c:strCache>
                <c:ptCount val="1"/>
                <c:pt idx="0">
                  <c:v>Biosorption Capacity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errBars>
            <c:errBarType val="both"/>
            <c:errValType val="cust"/>
            <c:noEndCap val="0"/>
            <c:plus>
              <c:numRef>
                <c:f>'1.3ppm Comparison (Cu2+)'!$J$34:$K$34</c:f>
                <c:numCache>
                  <c:formatCode>General</c:formatCode>
                  <c:ptCount val="2"/>
                  <c:pt idx="0">
                    <c:v>1.04725512413125E-3</c:v>
                  </c:pt>
                  <c:pt idx="1">
                    <c:v>9.5742710775633705E-2</c:v>
                  </c:pt>
                </c:numCache>
              </c:numRef>
            </c:plus>
            <c:minus>
              <c:numRef>
                <c:f>'1.3ppm Comparison (Cu2+)'!$J$34:$K$34</c:f>
                <c:numCache>
                  <c:formatCode>General</c:formatCode>
                  <c:ptCount val="2"/>
                  <c:pt idx="0">
                    <c:v>1.04725512413125E-3</c:v>
                  </c:pt>
                  <c:pt idx="1">
                    <c:v>9.5742710775633705E-2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'1.3ppm Comparison (Cu2+)'!$J$1:$K$1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'1.3ppm Comparison (Cu2+)'!$J$32:$K$32</c:f>
              <c:numCache>
                <c:formatCode>General</c:formatCode>
                <c:ptCount val="2"/>
                <c:pt idx="0">
                  <c:v>0.124833333333333</c:v>
                </c:pt>
                <c:pt idx="1">
                  <c:v>0.55000000000000004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206499216"/>
        <c:axId val="206506664"/>
      </c:barChart>
      <c:catAx>
        <c:axId val="20649921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506664"/>
        <c:crosses val="autoZero"/>
        <c:auto val="1"/>
        <c:lblAlgn val="ctr"/>
        <c:lblOffset val="100"/>
        <c:noMultiLvlLbl val="0"/>
      </c:catAx>
      <c:valAx>
        <c:axId val="20650666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499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1" i="0" u="none" strike="noStrike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 smtClean="0">
                <a:solidFill>
                  <a:schemeClr val="bg1"/>
                </a:solidFill>
                <a:effectLst/>
              </a:rPr>
              <a:t>Cu</a:t>
            </a:r>
            <a:r>
              <a:rPr lang="en-US" sz="1800" baseline="30000" dirty="0" smtClean="0">
                <a:solidFill>
                  <a:schemeClr val="bg1"/>
                </a:solidFill>
                <a:effectLst/>
              </a:rPr>
              <a:t>2+</a:t>
            </a:r>
            <a:r>
              <a:rPr lang="en-US" sz="1800" baseline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effectLst/>
              </a:rPr>
              <a:t>Absorbed in 1.3 ppm Cu</a:t>
            </a:r>
            <a:r>
              <a:rPr lang="en-US" sz="1800" baseline="30000" dirty="0" smtClean="0">
                <a:solidFill>
                  <a:schemeClr val="bg1"/>
                </a:solidFill>
                <a:effectLst/>
              </a:rPr>
              <a:t>2+ </a:t>
            </a:r>
            <a:r>
              <a:rPr lang="en-US" sz="1800" baseline="0" dirty="0" smtClean="0">
                <a:solidFill>
                  <a:schemeClr val="bg1"/>
                </a:solidFill>
                <a:effectLst/>
              </a:rPr>
              <a:t>(ppm)</a:t>
            </a:r>
            <a:endParaRPr lang="en-SG" dirty="0" smtClean="0">
              <a:solidFill>
                <a:schemeClr val="bg1"/>
              </a:solidFill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'1.3ppm Comparison (Cu2+)'!$M$32</c:f>
              <c:strCache>
                <c:ptCount val="1"/>
                <c:pt idx="0">
                  <c:v>Absorbed</c:v>
                </c:pt>
              </c:strCache>
            </c:strRef>
          </c:tx>
          <c:spPr>
            <a:solidFill>
              <a:srgbClr val="99CC00"/>
            </a:solidFill>
            <a:ln w="9525" cap="flat" cmpd="sng" algn="ctr">
              <a:solidFill>
                <a:schemeClr val="accent6"/>
              </a:solidFill>
              <a:miter lim="800000"/>
            </a:ln>
            <a:effectLst>
              <a:glow rad="63500">
                <a:srgbClr val="99CC00">
                  <a:alpha val="25000"/>
                </a:srgbClr>
              </a:glow>
            </a:effectLst>
          </c:spPr>
          <c:invertIfNegative val="0"/>
          <c:dLbls>
            <c:numFmt formatCode="_(* #,##0.00_);_(* \(#,##0.00\);_(* &quot;-&quot;??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'1.3ppm Comparison (Cu2+)'!$N$34:$O$34</c:f>
                <c:numCache>
                  <c:formatCode>General</c:formatCode>
                  <c:ptCount val="2"/>
                  <c:pt idx="0">
                    <c:v>1.04725512413125E-2</c:v>
                  </c:pt>
                  <c:pt idx="1">
                    <c:v>1.15332507566546E-2</c:v>
                  </c:pt>
                </c:numCache>
              </c:numRef>
            </c:plus>
            <c:minus>
              <c:numRef>
                <c:f>'1.3ppm Comparison (Cu2+)'!$N$34:$O$34</c:f>
                <c:numCache>
                  <c:formatCode>General</c:formatCode>
                  <c:ptCount val="2"/>
                  <c:pt idx="0">
                    <c:v>1.04725512413125E-2</c:v>
                  </c:pt>
                  <c:pt idx="1">
                    <c:v>1.15332507566546E-2</c:v>
                  </c:pt>
                </c:numCache>
              </c:numRef>
            </c:minus>
            <c:spPr>
              <a:noFill/>
              <a:ln w="25400" cap="flat" cmpd="sng" algn="ctr">
                <a:solidFill>
                  <a:srgbClr val="FFFFFF">
                    <a:alpha val="80000"/>
                  </a:srgbClr>
                </a:solidFill>
                <a:prstDash val="solid"/>
              </a:ln>
              <a:effectLst/>
              <a:scene3d>
                <a:camera prst="obliqueTopRight"/>
                <a:lightRig rig="threePt" dir="tl"/>
              </a:scene3d>
              <a:sp3d>
                <a:bevelT w="25400" h="25400"/>
              </a:sp3d>
            </c:spPr>
          </c:errBars>
          <c:cat>
            <c:strRef>
              <c:f>'1.3ppm Comparison (Cu2+)'!$N$1:$O$1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'1.3ppm Comparison (Cu2+)'!$N$32:$O$32</c:f>
              <c:numCache>
                <c:formatCode>General</c:formatCode>
                <c:ptCount val="2"/>
                <c:pt idx="0">
                  <c:v>1.2483333333333331</c:v>
                </c:pt>
                <c:pt idx="1">
                  <c:v>1.263333333333333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204544912"/>
        <c:axId val="204539032"/>
      </c:barChart>
      <c:catAx>
        <c:axId val="2045449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539032"/>
        <c:crosses val="autoZero"/>
        <c:auto val="1"/>
        <c:lblAlgn val="ctr"/>
        <c:lblOffset val="100"/>
        <c:noMultiLvlLbl val="0"/>
      </c:catAx>
      <c:valAx>
        <c:axId val="204539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dirty="0" smtClean="0">
                    <a:solidFill>
                      <a:srgbClr val="FFFFFF"/>
                    </a:solidFill>
                  </a:rPr>
                  <a:t>Concentration</a:t>
                </a:r>
                <a:r>
                  <a:rPr lang="en-US" sz="1400" baseline="0" dirty="0" smtClean="0">
                    <a:solidFill>
                      <a:srgbClr val="FFFFFF"/>
                    </a:solidFill>
                  </a:rPr>
                  <a:t> absorbed (ppm)</a:t>
                </a:r>
                <a:endParaRPr lang="en-US" sz="1400" dirty="0">
                  <a:solidFill>
                    <a:srgbClr val="FFFFFF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544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Biosorption Efficiency (%)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'1.3ppm Comparison (Cu2+)'!$E$32</c:f>
              <c:strCache>
                <c:ptCount val="1"/>
                <c:pt idx="0">
                  <c:v>Biosorption Efficiency (%)</c:v>
                </c:pt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errBars>
            <c:errBarType val="both"/>
            <c:errValType val="cust"/>
            <c:noEndCap val="0"/>
            <c:plus>
              <c:numRef>
                <c:f>'1.3ppm Comparison (Cu2+)'!$F$34:$G$34</c:f>
                <c:numCache>
                  <c:formatCode>General</c:formatCode>
                  <c:ptCount val="2"/>
                  <c:pt idx="0">
                    <c:v>0.73490664273865702</c:v>
                  </c:pt>
                  <c:pt idx="1">
                    <c:v>0.55944289998013996</c:v>
                  </c:pt>
                </c:numCache>
              </c:numRef>
            </c:plus>
            <c:minus>
              <c:numRef>
                <c:f>'1.3ppm Comparison (Cu2+)'!$F$34:$G$34</c:f>
                <c:numCache>
                  <c:formatCode>General</c:formatCode>
                  <c:ptCount val="2"/>
                  <c:pt idx="0">
                    <c:v>0.73490664273865702</c:v>
                  </c:pt>
                  <c:pt idx="1">
                    <c:v>0.55944289998013996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'1.3ppm Comparison (Cu2+)'!$F$1:$G$1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'1.3ppm Comparison (Cu2+)'!$F$32:$G$32</c:f>
              <c:numCache>
                <c:formatCode>General</c:formatCode>
                <c:ptCount val="2"/>
                <c:pt idx="0">
                  <c:v>96.074388446319759</c:v>
                </c:pt>
                <c:pt idx="1">
                  <c:v>98.301655594095223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206496080"/>
        <c:axId val="206504312"/>
      </c:barChart>
      <c:catAx>
        <c:axId val="20649608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504312"/>
        <c:crosses val="autoZero"/>
        <c:auto val="1"/>
        <c:lblAlgn val="ctr"/>
        <c:lblOffset val="100"/>
        <c:noMultiLvlLbl val="0"/>
      </c:catAx>
      <c:valAx>
        <c:axId val="2065043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496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'25ppm Comparison (Cu2+)'!$A$32</c:f>
              <c:strCache>
                <c:ptCount val="1"/>
                <c:pt idx="0">
                  <c:v>Day 5 Readings Average/ppm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errBars>
            <c:errBarType val="both"/>
            <c:errValType val="cust"/>
            <c:noEndCap val="0"/>
            <c:plus>
              <c:numRef>
                <c:f>'25ppm Comparison (Cu2+)'!$B$34:$C$34</c:f>
                <c:numCache>
                  <c:formatCode>General</c:formatCode>
                  <c:ptCount val="2"/>
                  <c:pt idx="0">
                    <c:v>0.24070792781587</c:v>
                  </c:pt>
                  <c:pt idx="1">
                    <c:v>0.29972209350218298</c:v>
                  </c:pt>
                </c:numCache>
              </c:numRef>
            </c:plus>
            <c:minus>
              <c:numRef>
                <c:f>'25ppm Comparison (Cu2+)'!$B$34:$C$34</c:f>
                <c:numCache>
                  <c:formatCode>General</c:formatCode>
                  <c:ptCount val="2"/>
                  <c:pt idx="0">
                    <c:v>0.24070792781587</c:v>
                  </c:pt>
                  <c:pt idx="1">
                    <c:v>0.29972209350218298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'25ppm Comparison (Cu2+)'!$J$1:$K$1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'25ppm Comparison (Cu2+)'!$B$32:$C$32</c:f>
              <c:numCache>
                <c:formatCode>General</c:formatCode>
                <c:ptCount val="2"/>
                <c:pt idx="0">
                  <c:v>6.1733333333333329</c:v>
                </c:pt>
                <c:pt idx="1">
                  <c:v>7.5500000000000016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206507056"/>
        <c:axId val="206498040"/>
      </c:barChart>
      <c:catAx>
        <c:axId val="20650705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498040"/>
        <c:crosses val="autoZero"/>
        <c:auto val="1"/>
        <c:lblAlgn val="ctr"/>
        <c:lblOffset val="100"/>
        <c:noMultiLvlLbl val="0"/>
      </c:catAx>
      <c:valAx>
        <c:axId val="20649804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507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'25ppm Comparison (Cu2+)'!$E$32</c:f>
              <c:strCache>
                <c:ptCount val="1"/>
                <c:pt idx="0">
                  <c:v>Biosorption Efficiency</c:v>
                </c:pt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errBars>
            <c:errBarType val="both"/>
            <c:errValType val="cust"/>
            <c:noEndCap val="0"/>
            <c:plus>
              <c:numRef>
                <c:f>'25ppm Comparison (Cu2+)'!$F$34:$G$34</c:f>
                <c:numCache>
                  <c:formatCode>General</c:formatCode>
                  <c:ptCount val="2"/>
                  <c:pt idx="0">
                    <c:v>0.95579029049492903</c:v>
                  </c:pt>
                  <c:pt idx="1">
                    <c:v>1.200856831826401</c:v>
                  </c:pt>
                </c:numCache>
              </c:numRef>
            </c:plus>
            <c:minus>
              <c:numRef>
                <c:f>'25ppm Comparison (Cu2+)'!$F$34:$G$34</c:f>
                <c:numCache>
                  <c:formatCode>General</c:formatCode>
                  <c:ptCount val="2"/>
                  <c:pt idx="0">
                    <c:v>0.95579029049492903</c:v>
                  </c:pt>
                  <c:pt idx="1">
                    <c:v>1.200856831826401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'25ppm Comparison (Cu2+)'!$F$1:$G$1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'25ppm Comparison (Cu2+)'!$F$32:$G$32</c:f>
              <c:numCache>
                <c:formatCode>General</c:formatCode>
                <c:ptCount val="2"/>
                <c:pt idx="0">
                  <c:v>75.250800909011929</c:v>
                </c:pt>
                <c:pt idx="1">
                  <c:v>69.691439223027572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206495688"/>
        <c:axId val="206501176"/>
      </c:barChart>
      <c:catAx>
        <c:axId val="20649568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501176"/>
        <c:crosses val="autoZero"/>
        <c:auto val="1"/>
        <c:lblAlgn val="ctr"/>
        <c:lblOffset val="100"/>
        <c:noMultiLvlLbl val="0"/>
      </c:catAx>
      <c:valAx>
        <c:axId val="20650117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495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Absorbed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'1.3ppm Comparison (Cu2+)'!$M$32</c:f>
              <c:strCache>
                <c:ptCount val="1"/>
                <c:pt idx="0">
                  <c:v>Absorbed</c:v>
                </c:pt>
              </c:strCache>
            </c:strRef>
          </c:tx>
          <c:spPr>
            <a:noFill/>
            <a:ln w="9525" cap="flat" cmpd="sng" algn="ctr">
              <a:solidFill>
                <a:schemeClr val="accent6"/>
              </a:solidFill>
              <a:miter lim="800000"/>
            </a:ln>
            <a:effectLst>
              <a:glow rad="63500">
                <a:schemeClr val="accent6">
                  <a:satMod val="175000"/>
                  <a:alpha val="25000"/>
                </a:schemeClr>
              </a:glow>
            </a:effectLst>
          </c:spPr>
          <c:invertIfNegative val="0"/>
          <c:errBars>
            <c:errBarType val="both"/>
            <c:errValType val="cust"/>
            <c:noEndCap val="0"/>
            <c:plus>
              <c:numRef>
                <c:f>'1.3ppm Comparison (Cu2+)'!$N$34:$O$34</c:f>
                <c:numCache>
                  <c:formatCode>General</c:formatCode>
                  <c:ptCount val="2"/>
                  <c:pt idx="0">
                    <c:v>1.04725512413125E-2</c:v>
                  </c:pt>
                  <c:pt idx="1">
                    <c:v>8.3266639978645408E-3</c:v>
                  </c:pt>
                </c:numCache>
              </c:numRef>
            </c:plus>
            <c:minus>
              <c:numRef>
                <c:f>'1.3ppm Comparison (Cu2+)'!$N$34:$O$34</c:f>
                <c:numCache>
                  <c:formatCode>General</c:formatCode>
                  <c:ptCount val="2"/>
                  <c:pt idx="0">
                    <c:v>1.04725512413125E-2</c:v>
                  </c:pt>
                  <c:pt idx="1">
                    <c:v>8.3266639978645408E-3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'1.3ppm Comparison (Cu2+)'!$N$1:$O$1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'1.3ppm Comparison (Cu2+)'!$N$32:$O$32</c:f>
              <c:numCache>
                <c:formatCode>General</c:formatCode>
                <c:ptCount val="2"/>
                <c:pt idx="0">
                  <c:v>1.2483333333333331</c:v>
                </c:pt>
                <c:pt idx="1">
                  <c:v>1.274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206503136"/>
        <c:axId val="206501568"/>
      </c:barChart>
      <c:catAx>
        <c:axId val="20650313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501568"/>
        <c:crosses val="autoZero"/>
        <c:auto val="1"/>
        <c:lblAlgn val="ctr"/>
        <c:lblOffset val="100"/>
        <c:noMultiLvlLbl val="0"/>
      </c:catAx>
      <c:valAx>
        <c:axId val="20650156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503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Biosorption Capacity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'1.3ppm Comparison (Cu2+)'!$I$32</c:f>
              <c:strCache>
                <c:ptCount val="1"/>
                <c:pt idx="0">
                  <c:v>Biosorption Capacity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errBars>
            <c:errBarType val="both"/>
            <c:errValType val="cust"/>
            <c:noEndCap val="0"/>
            <c:plus>
              <c:numRef>
                <c:f>'1.3ppm Comparison (Cu2+)'!$J$34:$K$34</c:f>
                <c:numCache>
                  <c:formatCode>General</c:formatCode>
                  <c:ptCount val="2"/>
                  <c:pt idx="0">
                    <c:v>1.04725512413125E-3</c:v>
                  </c:pt>
                  <c:pt idx="1">
                    <c:v>9.5742710775633705E-2</c:v>
                  </c:pt>
                </c:numCache>
              </c:numRef>
            </c:plus>
            <c:minus>
              <c:numRef>
                <c:f>'1.3ppm Comparison (Cu2+)'!$J$34:$K$34</c:f>
                <c:numCache>
                  <c:formatCode>General</c:formatCode>
                  <c:ptCount val="2"/>
                  <c:pt idx="0">
                    <c:v>1.04725512413125E-3</c:v>
                  </c:pt>
                  <c:pt idx="1">
                    <c:v>9.5742710775633705E-2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'1.3ppm Comparison (Cu2+)'!$J$1:$K$1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'1.3ppm Comparison (Cu2+)'!$J$32:$K$32</c:f>
              <c:numCache>
                <c:formatCode>General</c:formatCode>
                <c:ptCount val="2"/>
                <c:pt idx="0">
                  <c:v>0.124833333333333</c:v>
                </c:pt>
                <c:pt idx="1">
                  <c:v>0.55000000000000004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206496472"/>
        <c:axId val="206497648"/>
      </c:barChart>
      <c:catAx>
        <c:axId val="20649647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497648"/>
        <c:crosses val="autoZero"/>
        <c:auto val="1"/>
        <c:lblAlgn val="ctr"/>
        <c:lblOffset val="100"/>
        <c:noMultiLvlLbl val="0"/>
      </c:catAx>
      <c:valAx>
        <c:axId val="20649764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496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'25ppm Comparison (Cu2+)'!$I$32</c:f>
              <c:strCache>
                <c:ptCount val="1"/>
                <c:pt idx="0">
                  <c:v>Biosorption Capacity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errBars>
            <c:errBarType val="both"/>
            <c:errValType val="cust"/>
            <c:noEndCap val="0"/>
            <c:plus>
              <c:numRef>
                <c:f>'25ppm Comparison (Cu2+)'!$J$34:$K$34</c:f>
                <c:numCache>
                  <c:formatCode>General</c:formatCode>
                  <c:ptCount val="2"/>
                  <c:pt idx="0">
                    <c:v>2.3605733442132099E-2</c:v>
                  </c:pt>
                  <c:pt idx="1">
                    <c:v>2.9933259094191599E-2</c:v>
                  </c:pt>
                </c:numCache>
              </c:numRef>
            </c:plus>
            <c:minus>
              <c:numRef>
                <c:f>'25ppm Comparison (Cu2+)'!$J$34:$K$34</c:f>
                <c:numCache>
                  <c:formatCode>General</c:formatCode>
                  <c:ptCount val="2"/>
                  <c:pt idx="0">
                    <c:v>2.3605733442132099E-2</c:v>
                  </c:pt>
                  <c:pt idx="1">
                    <c:v>2.9933259094191599E-2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'25ppm Comparison (Cu2+)'!$J$1:$K$1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'25ppm Comparison (Cu2+)'!$J$32:$K$32</c:f>
              <c:numCache>
                <c:formatCode>General</c:formatCode>
                <c:ptCount val="2"/>
                <c:pt idx="0">
                  <c:v>1.8763333333333341</c:v>
                </c:pt>
                <c:pt idx="1">
                  <c:v>1.736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206496864"/>
        <c:axId val="206504704"/>
      </c:barChart>
      <c:catAx>
        <c:axId val="2064968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504704"/>
        <c:crosses val="autoZero"/>
        <c:auto val="1"/>
        <c:lblAlgn val="ctr"/>
        <c:lblOffset val="100"/>
        <c:noMultiLvlLbl val="0"/>
      </c:catAx>
      <c:valAx>
        <c:axId val="20650470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496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'25ppm Comparison (Cu2+)'!$M$32</c:f>
              <c:strCache>
                <c:ptCount val="1"/>
                <c:pt idx="0">
                  <c:v>Absorbed</c:v>
                </c:pt>
              </c:strCache>
            </c:strRef>
          </c:tx>
          <c:spPr>
            <a:noFill/>
            <a:ln w="9525" cap="flat" cmpd="sng" algn="ctr">
              <a:solidFill>
                <a:schemeClr val="accent6"/>
              </a:solidFill>
              <a:miter lim="800000"/>
            </a:ln>
            <a:effectLst>
              <a:glow rad="63500">
                <a:schemeClr val="accent6">
                  <a:satMod val="175000"/>
                  <a:alpha val="25000"/>
                </a:schemeClr>
              </a:glow>
            </a:effectLst>
          </c:spPr>
          <c:invertIfNegative val="0"/>
          <c:errBars>
            <c:errBarType val="both"/>
            <c:errValType val="cust"/>
            <c:noEndCap val="0"/>
            <c:plus>
              <c:numRef>
                <c:f>'25ppm Comparison (Cu2+)'!$N$34:$O$34</c:f>
                <c:numCache>
                  <c:formatCode>General</c:formatCode>
                  <c:ptCount val="2"/>
                  <c:pt idx="0">
                    <c:v>0.23605733442132101</c:v>
                  </c:pt>
                  <c:pt idx="1">
                    <c:v>0.299332590941915</c:v>
                  </c:pt>
                </c:numCache>
              </c:numRef>
            </c:plus>
            <c:minus>
              <c:numRef>
                <c:f>'25ppm Comparison (Cu2+)'!$N$34:$O$34</c:f>
                <c:numCache>
                  <c:formatCode>General</c:formatCode>
                  <c:ptCount val="2"/>
                  <c:pt idx="0">
                    <c:v>0.23605733442132101</c:v>
                  </c:pt>
                  <c:pt idx="1">
                    <c:v>0.299332590941915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'25ppm Comparison (Cu2+)'!$N$1:$O$1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'25ppm Comparison (Cu2+)'!$N$32:$O$32</c:f>
              <c:numCache>
                <c:formatCode>General</c:formatCode>
                <c:ptCount val="2"/>
                <c:pt idx="0">
                  <c:v>18.763333333333289</c:v>
                </c:pt>
                <c:pt idx="1">
                  <c:v>17.36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206498824"/>
        <c:axId val="206507840"/>
      </c:barChart>
      <c:catAx>
        <c:axId val="20649882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507840"/>
        <c:crosses val="autoZero"/>
        <c:auto val="1"/>
        <c:lblAlgn val="ctr"/>
        <c:lblOffset val="100"/>
        <c:noMultiLvlLbl val="0"/>
      </c:catAx>
      <c:valAx>
        <c:axId val="20650784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498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baseline="0" dirty="0" smtClean="0">
                <a:effectLst/>
              </a:rPr>
              <a:t>Biosorption Efficiency for 25 ppm Cu</a:t>
            </a:r>
            <a:r>
              <a:rPr lang="en-US" sz="1600" b="1" i="0" baseline="30000" dirty="0" smtClean="0">
                <a:effectLst/>
              </a:rPr>
              <a:t>2+</a:t>
            </a:r>
            <a:r>
              <a:rPr lang="en-US" sz="1600" b="1" i="0" baseline="0" dirty="0" smtClean="0">
                <a:effectLst/>
              </a:rPr>
              <a:t> (%)</a:t>
            </a:r>
            <a:endParaRPr lang="en-SG" sz="1800" dirty="0">
              <a:effectLst/>
            </a:endParaRPr>
          </a:p>
        </c:rich>
      </c:tx>
      <c:layout>
        <c:manualLayout>
          <c:xMode val="edge"/>
          <c:yMode val="edge"/>
          <c:x val="0.126770688590397"/>
          <c:y val="3.210506745281570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'25ppm Comparison (Cu2+)'!$E$32</c:f>
              <c:strCache>
                <c:ptCount val="1"/>
                <c:pt idx="0">
                  <c:v>Biosorption Efficiency</c:v>
                </c:pt>
              </c:strCache>
            </c:strRef>
          </c:tx>
          <c:spPr>
            <a:solidFill>
              <a:srgbClr val="B17FCA"/>
            </a:solidFill>
            <a:ln w="9525" cap="flat" cmpd="sng" algn="ctr">
              <a:noFill/>
              <a:miter lim="800000"/>
            </a:ln>
            <a:effectLst>
              <a:glow rad="101600">
                <a:srgbClr val="B17FCA">
                  <a:alpha val="75000"/>
                </a:srgbClr>
              </a:glow>
            </a:effectLst>
          </c:spPr>
          <c:invertIfNegative val="0"/>
          <c:dLbls>
            <c:dLbl>
              <c:idx val="0"/>
              <c:numFmt formatCode="##.#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numFmt formatCode="##.#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'25ppm Comparison (Cu2+)'!$F$34:$G$34</c:f>
                <c:numCache>
                  <c:formatCode>General</c:formatCode>
                  <c:ptCount val="2"/>
                  <c:pt idx="0">
                    <c:v>0.95579029049492903</c:v>
                  </c:pt>
                  <c:pt idx="1">
                    <c:v>0.93673389729145895</c:v>
                  </c:pt>
                </c:numCache>
              </c:numRef>
            </c:plus>
            <c:minus>
              <c:numRef>
                <c:f>'25ppm Comparison (Cu2+)'!$F$34:$G$34</c:f>
                <c:numCache>
                  <c:formatCode>General</c:formatCode>
                  <c:ptCount val="2"/>
                  <c:pt idx="0">
                    <c:v>0.95579029049492903</c:v>
                  </c:pt>
                  <c:pt idx="1">
                    <c:v>0.93673389729145895</c:v>
                  </c:pt>
                </c:numCache>
              </c:numRef>
            </c:minus>
            <c:spPr>
              <a:noFill/>
              <a:ln w="25400" cap="flat" cmpd="sng" algn="ctr">
                <a:solidFill>
                  <a:srgbClr val="FFFFFF">
                    <a:alpha val="80000"/>
                  </a:srgbClr>
                </a:solidFill>
                <a:prstDash val="solid"/>
              </a:ln>
              <a:effectLst/>
              <a:scene3d>
                <a:camera prst="obliqueTopRight"/>
                <a:lightRig rig="threePt" dir="tl"/>
              </a:scene3d>
              <a:sp3d>
                <a:bevelT w="25400" h="25400"/>
              </a:sp3d>
            </c:spPr>
          </c:errBars>
          <c:cat>
            <c:strRef>
              <c:f>'25ppm Comparison (Cu2+)'!$F$1:$G$1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'25ppm Comparison (Cu2+)'!$F$32:$G$32</c:f>
              <c:numCache>
                <c:formatCode>General</c:formatCode>
                <c:ptCount val="2"/>
                <c:pt idx="0">
                  <c:v>75.250800909011929</c:v>
                </c:pt>
                <c:pt idx="1">
                  <c:v>70.71915273687901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204543736"/>
        <c:axId val="204544520"/>
      </c:barChart>
      <c:catAx>
        <c:axId val="2045437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544520"/>
        <c:crosses val="autoZero"/>
        <c:auto val="1"/>
        <c:lblAlgn val="ctr"/>
        <c:lblOffset val="100"/>
        <c:noMultiLvlLbl val="0"/>
      </c:catAx>
      <c:valAx>
        <c:axId val="204544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>
                    <a:solidFill>
                      <a:srgbClr val="FFFFFF"/>
                    </a:solidFill>
                  </a:rPr>
                  <a:t>Efficiency</a:t>
                </a:r>
                <a:r>
                  <a:rPr lang="en-US" baseline="0" dirty="0" smtClean="0">
                    <a:solidFill>
                      <a:srgbClr val="FFFFFF"/>
                    </a:solidFill>
                  </a:rPr>
                  <a:t> (%)</a:t>
                </a:r>
                <a:endParaRPr lang="en-US" dirty="0">
                  <a:solidFill>
                    <a:srgbClr val="FFFFFF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543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 smtClean="0">
                <a:effectLst/>
              </a:rPr>
              <a:t>Biosorption Efficiency for 1.3</a:t>
            </a:r>
            <a:r>
              <a:rPr lang="en-US" sz="1600" baseline="0" dirty="0" smtClean="0">
                <a:effectLst/>
              </a:rPr>
              <a:t> ppm Cu</a:t>
            </a:r>
            <a:r>
              <a:rPr lang="en-US" sz="1600" baseline="30000" dirty="0" smtClean="0">
                <a:effectLst/>
              </a:rPr>
              <a:t>2+</a:t>
            </a:r>
            <a:r>
              <a:rPr lang="en-US" sz="1600" dirty="0" smtClean="0">
                <a:effectLst/>
              </a:rPr>
              <a:t> (%)</a:t>
            </a:r>
            <a:endParaRPr lang="en-SG" sz="1800" dirty="0">
              <a:effectLst/>
            </a:endParaRPr>
          </a:p>
        </c:rich>
      </c:tx>
      <c:layout>
        <c:manualLayout>
          <c:xMode val="edge"/>
          <c:yMode val="edge"/>
          <c:x val="0.152426470588235"/>
          <c:y val="3.210506745281570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'1.3ppm Comparison (Cu2+)'!$E$32</c:f>
              <c:strCache>
                <c:ptCount val="1"/>
                <c:pt idx="0">
                  <c:v>Biosorption Efficiency (%)</c:v>
                </c:pt>
              </c:strCache>
            </c:strRef>
          </c:tx>
          <c:spPr>
            <a:solidFill>
              <a:srgbClr val="B17FCA"/>
            </a:solidFill>
            <a:ln w="9525" cap="flat" cmpd="sng" algn="ctr">
              <a:noFill/>
              <a:miter lim="800000"/>
            </a:ln>
            <a:effectLst>
              <a:glow rad="139700">
                <a:srgbClr val="B17FCA">
                  <a:alpha val="40000"/>
                </a:srgbClr>
              </a:glow>
            </a:effectLst>
          </c:spPr>
          <c:invertIfNegative val="0"/>
          <c:dLbls>
            <c:dLbl>
              <c:idx val="0"/>
              <c:numFmt formatCode="##.#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numFmt formatCode="##.#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'1.3ppm Comparison (Cu2+)'!$F$34:$G$34</c:f>
                <c:numCache>
                  <c:formatCode>General</c:formatCode>
                  <c:ptCount val="2"/>
                  <c:pt idx="0">
                    <c:v>0.73490664273865702</c:v>
                  </c:pt>
                  <c:pt idx="1">
                    <c:v>0.86851964289018402</c:v>
                  </c:pt>
                </c:numCache>
              </c:numRef>
            </c:plus>
            <c:minus>
              <c:numRef>
                <c:f>'1.3ppm Comparison (Cu2+)'!$F$34:$G$34</c:f>
                <c:numCache>
                  <c:formatCode>General</c:formatCode>
                  <c:ptCount val="2"/>
                  <c:pt idx="0">
                    <c:v>0.73490664273865702</c:v>
                  </c:pt>
                  <c:pt idx="1">
                    <c:v>0.86851964289018402</c:v>
                  </c:pt>
                </c:numCache>
              </c:numRef>
            </c:minus>
            <c:spPr>
              <a:noFill/>
              <a:ln w="25400" cap="flat" cmpd="sng" algn="ctr">
                <a:solidFill>
                  <a:srgbClr val="FFFFFF">
                    <a:alpha val="80000"/>
                  </a:srgbClr>
                </a:solidFill>
                <a:prstDash val="solid"/>
              </a:ln>
              <a:effectLst/>
              <a:scene3d>
                <a:camera prst="obliqueTopRight"/>
                <a:lightRig rig="threePt" dir="tl"/>
              </a:scene3d>
              <a:sp3d>
                <a:bevelT w="25400" h="25400"/>
              </a:sp3d>
            </c:spPr>
          </c:errBars>
          <c:cat>
            <c:strRef>
              <c:f>'1.3ppm Comparison (Cu2+)'!$F$1:$G$1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'1.3ppm Comparison (Cu2+)'!$F$32:$G$32</c:f>
              <c:numCache>
                <c:formatCode>General</c:formatCode>
                <c:ptCount val="2"/>
                <c:pt idx="0">
                  <c:v>96.074388446319759</c:v>
                </c:pt>
                <c:pt idx="1">
                  <c:v>97.430209988149898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204538248"/>
        <c:axId val="205233704"/>
      </c:barChart>
      <c:catAx>
        <c:axId val="2045382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33704"/>
        <c:crosses val="autoZero"/>
        <c:auto val="1"/>
        <c:lblAlgn val="ctr"/>
        <c:lblOffset val="100"/>
        <c:noMultiLvlLbl val="0"/>
      </c:catAx>
      <c:valAx>
        <c:axId val="205233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dirty="0" smtClean="0">
                    <a:solidFill>
                      <a:srgbClr val="FFFFFF"/>
                    </a:solidFill>
                  </a:rPr>
                  <a:t>Efficiency</a:t>
                </a:r>
                <a:r>
                  <a:rPr lang="en-US" sz="1400" baseline="0" dirty="0" smtClean="0">
                    <a:solidFill>
                      <a:srgbClr val="FFFFFF"/>
                    </a:solidFill>
                  </a:rPr>
                  <a:t> (%)</a:t>
                </a:r>
                <a:endParaRPr lang="en-US" sz="1400" dirty="0">
                  <a:solidFill>
                    <a:srgbClr val="FFFFFF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538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 smtClean="0">
                <a:solidFill>
                  <a:schemeClr val="bg1"/>
                </a:solidFill>
                <a:effectLst/>
              </a:rPr>
              <a:t>Biosorption Capacity for 1.3 ppm Cu</a:t>
            </a:r>
            <a:r>
              <a:rPr lang="en-US" sz="1600" baseline="30000" dirty="0" smtClean="0">
                <a:solidFill>
                  <a:schemeClr val="bg1"/>
                </a:solidFill>
                <a:effectLst/>
              </a:rPr>
              <a:t>2+ </a:t>
            </a:r>
            <a:r>
              <a:rPr lang="en-US" sz="1600" baseline="0" dirty="0" smtClean="0">
                <a:solidFill>
                  <a:schemeClr val="bg1"/>
                </a:solidFill>
                <a:effectLst/>
              </a:rPr>
              <a:t>(mg/g)</a:t>
            </a:r>
            <a:endParaRPr lang="en-SG" sz="1800" dirty="0">
              <a:solidFill>
                <a:schemeClr val="bg1"/>
              </a:solidFill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'1.3ppm Comparison (Cu2+)'!$I$32</c:f>
              <c:strCache>
                <c:ptCount val="1"/>
                <c:pt idx="0">
                  <c:v>Biosorption Capacity</c:v>
                </c:pt>
              </c:strCache>
            </c:strRef>
          </c:tx>
          <c:spPr>
            <a:solidFill>
              <a:schemeClr val="accent5">
                <a:shade val="90000"/>
              </a:schemeClr>
            </a:solidFill>
            <a:ln w="12700" cap="flat" cmpd="sng" algn="ctr">
              <a:solidFill>
                <a:schemeClr val="accent5">
                  <a:satMod val="105000"/>
                </a:schemeClr>
              </a:solidFill>
              <a:prstDash val="solid"/>
            </a:ln>
            <a:effectLst>
              <a:glow rad="101600">
                <a:schemeClr val="accent4">
                  <a:alpha val="75000"/>
                </a:schemeClr>
              </a:glo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7DC1EF"/>
              </a:solidFill>
              <a:ln w="12700" cap="flat" cmpd="sng" algn="ctr">
                <a:noFill/>
                <a:prstDash val="solid"/>
              </a:ln>
              <a:effectLst>
                <a:glow rad="101600">
                  <a:schemeClr val="accent4">
                    <a:alpha val="75000"/>
                  </a:schemeClr>
                </a:glow>
              </a:effectLst>
            </c:spPr>
          </c:dPt>
          <c:dPt>
            <c:idx val="1"/>
            <c:invertIfNegative val="0"/>
            <c:bubble3D val="0"/>
            <c:spPr>
              <a:solidFill>
                <a:srgbClr val="7DC1EF"/>
              </a:solidFill>
              <a:ln w="12700" cap="flat" cmpd="sng" algn="ctr">
                <a:noFill/>
                <a:prstDash val="solid"/>
              </a:ln>
              <a:effectLst>
                <a:glow rad="101600">
                  <a:schemeClr val="accent4">
                    <a:alpha val="75000"/>
                  </a:schemeClr>
                </a:glow>
              </a:effectLst>
            </c:spPr>
          </c:dPt>
          <c:dLbls>
            <c:numFmt formatCode="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'1.3ppm Comparison (Cu2+)'!$J$34:$K$34</c:f>
                <c:numCache>
                  <c:formatCode>General</c:formatCode>
                  <c:ptCount val="2"/>
                  <c:pt idx="0">
                    <c:v>1.04725512413125E-3</c:v>
                  </c:pt>
                  <c:pt idx="1">
                    <c:v>8.2506419182686697E-2</c:v>
                  </c:pt>
                </c:numCache>
              </c:numRef>
            </c:plus>
            <c:minus>
              <c:numRef>
                <c:f>'1.3ppm Comparison (Cu2+)'!$J$34:$K$34</c:f>
                <c:numCache>
                  <c:formatCode>General</c:formatCode>
                  <c:ptCount val="2"/>
                  <c:pt idx="0">
                    <c:v>1.04725512413125E-3</c:v>
                  </c:pt>
                  <c:pt idx="1">
                    <c:v>8.2506419182686697E-2</c:v>
                  </c:pt>
                </c:numCache>
              </c:numRef>
            </c:minus>
            <c:spPr>
              <a:noFill/>
              <a:ln w="25400" cap="flat" cmpd="sng" algn="ctr">
                <a:solidFill>
                  <a:srgbClr val="FFFFFF">
                    <a:alpha val="80000"/>
                  </a:srgbClr>
                </a:solidFill>
                <a:prstDash val="solid"/>
              </a:ln>
              <a:effectLst/>
              <a:scene3d>
                <a:camera prst="obliqueTopRight"/>
                <a:lightRig rig="threePt" dir="tl"/>
              </a:scene3d>
              <a:sp3d>
                <a:bevelT w="25400" h="25400"/>
              </a:sp3d>
            </c:spPr>
          </c:errBars>
          <c:cat>
            <c:strRef>
              <c:f>'1.3ppm Comparison (Cu2+)'!$J$1:$K$1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'1.3ppm Comparison (Cu2+)'!$J$32:$K$32</c:f>
              <c:numCache>
                <c:formatCode>General</c:formatCode>
                <c:ptCount val="2"/>
                <c:pt idx="0">
                  <c:v>0.124833333333333</c:v>
                </c:pt>
                <c:pt idx="1">
                  <c:v>0.40806666666666702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205230960"/>
        <c:axId val="205234096"/>
      </c:barChart>
      <c:catAx>
        <c:axId val="2052309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34096"/>
        <c:crosses val="autoZero"/>
        <c:auto val="1"/>
        <c:lblAlgn val="ctr"/>
        <c:lblOffset val="100"/>
        <c:noMultiLvlLbl val="0"/>
      </c:catAx>
      <c:valAx>
        <c:axId val="205234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dirty="0" smtClean="0">
                    <a:solidFill>
                      <a:srgbClr val="FFFFFF"/>
                    </a:solidFill>
                  </a:rPr>
                  <a:t>Capacity</a:t>
                </a:r>
                <a:r>
                  <a:rPr lang="en-US" sz="1400" baseline="0" dirty="0" smtClean="0">
                    <a:solidFill>
                      <a:srgbClr val="FFFFFF"/>
                    </a:solidFill>
                  </a:rPr>
                  <a:t> (mg/g)</a:t>
                </a:r>
                <a:endParaRPr lang="en-US" sz="1400" dirty="0">
                  <a:solidFill>
                    <a:srgbClr val="FFFFFF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30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baseline="0" dirty="0" smtClean="0">
                <a:solidFill>
                  <a:schemeClr val="bg1"/>
                </a:solidFill>
                <a:effectLst/>
              </a:rPr>
              <a:t>Biosorption Capacity for 25 ppm Cu</a:t>
            </a:r>
            <a:r>
              <a:rPr lang="en-US" sz="1600" b="1" i="0" baseline="30000" dirty="0" smtClean="0">
                <a:solidFill>
                  <a:schemeClr val="bg1"/>
                </a:solidFill>
                <a:effectLst/>
              </a:rPr>
              <a:t>2+ </a:t>
            </a:r>
            <a:r>
              <a:rPr lang="en-US" sz="1600" b="1" i="0" baseline="0" dirty="0" smtClean="0">
                <a:solidFill>
                  <a:schemeClr val="bg1"/>
                </a:solidFill>
                <a:effectLst/>
              </a:rPr>
              <a:t>(mg/g)</a:t>
            </a:r>
            <a:endParaRPr lang="en-SG" sz="1800" dirty="0">
              <a:solidFill>
                <a:schemeClr val="bg1"/>
              </a:solidFill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'25ppm Comparison (Cu2+)'!$I$32</c:f>
              <c:strCache>
                <c:ptCount val="1"/>
                <c:pt idx="0">
                  <c:v>Biosorption Capacity</c:v>
                </c:pt>
              </c:strCache>
            </c:strRef>
          </c:tx>
          <c:spPr>
            <a:solidFill>
              <a:schemeClr val="accent4">
                <a:shade val="90000"/>
              </a:schemeClr>
            </a:solidFill>
            <a:ln w="12700" cap="flat" cmpd="sng" algn="ctr">
              <a:solidFill>
                <a:schemeClr val="accent4">
                  <a:satMod val="105000"/>
                </a:schemeClr>
              </a:solidFill>
              <a:prstDash val="solid"/>
            </a:ln>
            <a:effectLst>
              <a:glow rad="101600">
                <a:schemeClr val="accent4">
                  <a:alpha val="75000"/>
                </a:schemeClr>
              </a:glow>
            </a:effectLst>
          </c:spPr>
          <c:invertIfNegative val="0"/>
          <c:dLbls>
            <c:numFmt formatCode="#.##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'25ppm Comparison (Cu2+)'!$J$34:$K$34</c:f>
                <c:numCache>
                  <c:formatCode>General</c:formatCode>
                  <c:ptCount val="2"/>
                  <c:pt idx="0">
                    <c:v>2.3605733442132099E-2</c:v>
                  </c:pt>
                  <c:pt idx="1">
                    <c:v>2.42113445795397E-2</c:v>
                  </c:pt>
                </c:numCache>
              </c:numRef>
            </c:plus>
            <c:minus>
              <c:numRef>
                <c:f>'25ppm Comparison (Cu2+)'!$J$34:$K$34</c:f>
                <c:numCache>
                  <c:formatCode>General</c:formatCode>
                  <c:ptCount val="2"/>
                  <c:pt idx="0">
                    <c:v>2.3605733442132099E-2</c:v>
                  </c:pt>
                  <c:pt idx="1">
                    <c:v>2.42113445795397E-2</c:v>
                  </c:pt>
                </c:numCache>
              </c:numRef>
            </c:minus>
            <c:spPr>
              <a:noFill/>
              <a:ln w="25400" cap="flat" cmpd="sng" algn="ctr">
                <a:solidFill>
                  <a:srgbClr val="FFFFFF">
                    <a:alpha val="80000"/>
                  </a:srgbClr>
                </a:solidFill>
                <a:prstDash val="solid"/>
              </a:ln>
              <a:effectLst/>
              <a:scene3d>
                <a:camera prst="obliqueTopRight"/>
                <a:lightRig rig="threePt" dir="tl"/>
              </a:scene3d>
              <a:sp3d>
                <a:bevelT w="25400" h="25400"/>
              </a:sp3d>
            </c:spPr>
          </c:errBars>
          <c:cat>
            <c:strRef>
              <c:f>'25ppm Comparison (Cu2+)'!$J$1:$K$1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'25ppm Comparison (Cu2+)'!$J$32:$K$32</c:f>
              <c:numCache>
                <c:formatCode>General</c:formatCode>
                <c:ptCount val="2"/>
                <c:pt idx="0">
                  <c:v>1.8763333333333341</c:v>
                </c:pt>
                <c:pt idx="1">
                  <c:v>1.7638666666666669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205236448"/>
        <c:axId val="205234488"/>
      </c:barChart>
      <c:catAx>
        <c:axId val="205236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34488"/>
        <c:crosses val="autoZero"/>
        <c:auto val="1"/>
        <c:lblAlgn val="ctr"/>
        <c:lblOffset val="100"/>
        <c:noMultiLvlLbl val="0"/>
      </c:catAx>
      <c:valAx>
        <c:axId val="205234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dirty="0" smtClean="0">
                    <a:solidFill>
                      <a:srgbClr val="FFFFFF"/>
                    </a:solidFill>
                  </a:rPr>
                  <a:t>Capacity (mg/g)</a:t>
                </a:r>
                <a:endParaRPr lang="en-US" sz="1400" dirty="0">
                  <a:solidFill>
                    <a:srgbClr val="FFFFFF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36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 smtClean="0"/>
              <a:t>Biosorption</a:t>
            </a:r>
            <a:r>
              <a:rPr lang="en-US" dirty="0" smtClean="0"/>
              <a:t> Capacity for </a:t>
            </a:r>
            <a:r>
              <a:rPr lang="en-US" baseline="0" dirty="0" smtClean="0"/>
              <a:t> 1.3ppm and 25ppm for Cu</a:t>
            </a:r>
            <a:r>
              <a:rPr lang="en-US" baseline="30000" dirty="0" smtClean="0"/>
              <a:t>2+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5235272"/>
        <c:axId val="205230568"/>
      </c:barChart>
      <c:catAx>
        <c:axId val="205235272"/>
        <c:scaling>
          <c:orientation val="minMax"/>
        </c:scaling>
        <c:delete val="0"/>
        <c:axPos val="b"/>
        <c:majorTickMark val="out"/>
        <c:minorTickMark val="none"/>
        <c:tickLblPos val="nextTo"/>
        <c:crossAx val="205230568"/>
        <c:crosses val="autoZero"/>
        <c:auto val="1"/>
        <c:lblAlgn val="ctr"/>
        <c:lblOffset val="100"/>
        <c:noMultiLvlLbl val="0"/>
      </c:catAx>
      <c:valAx>
        <c:axId val="205230568"/>
        <c:scaling>
          <c:orientation val="minMax"/>
        </c:scaling>
        <c:delete val="0"/>
        <c:axPos val="l"/>
        <c:majorGridlines/>
        <c:numFmt formatCode="0.000" sourceLinked="1"/>
        <c:majorTickMark val="out"/>
        <c:minorTickMark val="none"/>
        <c:tickLblPos val="nextTo"/>
        <c:crossAx val="20523527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 smtClean="0">
                <a:solidFill>
                  <a:schemeClr val="bg1"/>
                </a:solidFill>
              </a:rPr>
              <a:t>Biosorption</a:t>
            </a:r>
            <a:r>
              <a:rPr lang="en-US" baseline="0" dirty="0" smtClean="0">
                <a:solidFill>
                  <a:schemeClr val="bg1"/>
                </a:solidFill>
              </a:rPr>
              <a:t> Capacity for urchins at 1.3ppm and 25ppm Cu</a:t>
            </a:r>
            <a:r>
              <a:rPr lang="en-US" baseline="30000" dirty="0" smtClean="0">
                <a:solidFill>
                  <a:schemeClr val="bg1"/>
                </a:solidFill>
              </a:rPr>
              <a:t>2+</a:t>
            </a:r>
            <a:r>
              <a:rPr lang="en-US" baseline="0" dirty="0" smtClean="0">
                <a:solidFill>
                  <a:schemeClr val="bg1"/>
                </a:solidFill>
              </a:rPr>
              <a:t> (mg/g)</a:t>
            </a:r>
            <a:endParaRPr lang="en-US" dirty="0">
              <a:solidFill>
                <a:schemeClr val="bg1"/>
              </a:solidFill>
            </a:endParaRP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 w="25400" cap="flat" cmpd="sng" algn="ctr">
              <a:solidFill>
                <a:schemeClr val="accent4">
                  <a:shade val="50000"/>
                </a:schemeClr>
              </a:solidFill>
              <a:prstDash val="solid"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Sheet2!$L$25:$M$25</c:f>
                <c:numCache>
                  <c:formatCode>General</c:formatCode>
                  <c:ptCount val="2"/>
                  <c:pt idx="0">
                    <c:v>2.6762180137542699E-2</c:v>
                  </c:pt>
                  <c:pt idx="1">
                    <c:v>0.15356925316557599</c:v>
                  </c:pt>
                </c:numCache>
              </c:numRef>
            </c:plus>
            <c:minus>
              <c:numRef>
                <c:f>Sheet2!$L$25:$M$25</c:f>
                <c:numCache>
                  <c:formatCode>General</c:formatCode>
                  <c:ptCount val="2"/>
                  <c:pt idx="0">
                    <c:v>2.6762180137542699E-2</c:v>
                  </c:pt>
                  <c:pt idx="1">
                    <c:v>0.15356925316557599</c:v>
                  </c:pt>
                </c:numCache>
              </c:numRef>
            </c:minus>
            <c:spPr>
              <a:noFill/>
              <a:ln w="25400" cap="flat" cmpd="sng" algn="ctr">
                <a:solidFill>
                  <a:srgbClr val="FFFFFF">
                    <a:alpha val="80000"/>
                  </a:srgbClr>
                </a:solidFill>
                <a:prstDash val="solid"/>
              </a:ln>
              <a:effectLst/>
              <a:scene3d>
                <a:camera prst="obliqueTopRight"/>
                <a:lightRig rig="threePt" dir="tl"/>
              </a:scene3d>
              <a:sp3d>
                <a:bevelT w="25400" h="25400"/>
              </a:sp3d>
            </c:spPr>
          </c:errBars>
          <c:cat>
            <c:numRef>
              <c:f>Sheet2!$H$3:$I$3</c:f>
              <c:numCache>
                <c:formatCode>General</c:formatCode>
                <c:ptCount val="2"/>
                <c:pt idx="0">
                  <c:v>1.3</c:v>
                </c:pt>
                <c:pt idx="1">
                  <c:v>25</c:v>
                </c:pt>
              </c:numCache>
            </c:numRef>
          </c:cat>
          <c:val>
            <c:numRef>
              <c:f>Sheet2!$L$24:$M$24</c:f>
              <c:numCache>
                <c:formatCode>0.000</c:formatCode>
                <c:ptCount val="2"/>
                <c:pt idx="0">
                  <c:v>0.36299999999999999</c:v>
                </c:pt>
                <c:pt idx="1">
                  <c:v>22.84143518518519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5231352"/>
        <c:axId val="205231744"/>
      </c:barChart>
      <c:catAx>
        <c:axId val="2052313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>
                    <a:solidFill>
                      <a:schemeClr val="bg1"/>
                    </a:solidFill>
                  </a:rPr>
                  <a:t>Concentration</a:t>
                </a:r>
                <a:r>
                  <a:rPr lang="en-US" baseline="0">
                    <a:solidFill>
                      <a:schemeClr val="bg1"/>
                    </a:solidFill>
                  </a:rPr>
                  <a:t> (ppm)</a:t>
                </a:r>
                <a:endParaRPr lang="en-US">
                  <a:solidFill>
                    <a:schemeClr val="bg1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 lang="en-US"/>
          </a:p>
        </c:txPr>
        <c:crossAx val="205231744"/>
        <c:crosses val="autoZero"/>
        <c:auto val="0"/>
        <c:lblAlgn val="ctr"/>
        <c:lblOffset val="100"/>
        <c:noMultiLvlLbl val="0"/>
      </c:catAx>
      <c:valAx>
        <c:axId val="20523174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>
                    <a:solidFill>
                      <a:srgbClr val="FFFFFF"/>
                    </a:solidFill>
                  </a:rPr>
                  <a:t>Capacity (mg/g)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 lang="en-US"/>
          </a:p>
        </c:txPr>
        <c:crossAx val="205231352"/>
        <c:crosses val="autoZero"/>
        <c:crossBetween val="between"/>
      </c:valAx>
      <c:spPr>
        <a:solidFill>
          <a:schemeClr val="tx1">
            <a:lumMod val="75000"/>
            <a:lumOff val="25000"/>
          </a:schemeClr>
        </a:solidFill>
      </c:spPr>
    </c:plotArea>
    <c:plotVisOnly val="1"/>
    <c:dispBlanksAs val="gap"/>
    <c:showDLblsOverMax val="0"/>
  </c:chart>
  <c:spPr>
    <a:solidFill>
      <a:srgbClr val="404040"/>
    </a:solidFill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 smtClean="0">
                <a:solidFill>
                  <a:srgbClr val="FFFFFF"/>
                </a:solidFill>
              </a:rPr>
              <a:t>Biosorption</a:t>
            </a:r>
            <a:r>
              <a:rPr lang="en-US" baseline="0" dirty="0" smtClean="0">
                <a:solidFill>
                  <a:srgbClr val="FFFFFF"/>
                </a:solidFill>
              </a:rPr>
              <a:t> Efficiency for urchins at 1.3ppm and 25ppm Cu</a:t>
            </a:r>
            <a:r>
              <a:rPr lang="en-US" baseline="30000" dirty="0" smtClean="0">
                <a:solidFill>
                  <a:srgbClr val="FFFFFF"/>
                </a:solidFill>
              </a:rPr>
              <a:t>2+</a:t>
            </a:r>
            <a:r>
              <a:rPr lang="en-US" baseline="0" dirty="0" smtClean="0">
                <a:solidFill>
                  <a:srgbClr val="FFFFFF"/>
                </a:solidFill>
              </a:rPr>
              <a:t> (%)</a:t>
            </a:r>
            <a:endParaRPr lang="en-US" dirty="0">
              <a:solidFill>
                <a:srgbClr val="FFFFFF"/>
              </a:solidFill>
            </a:endParaRP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effectLst>
              <a:glow rad="101600">
                <a:srgbClr val="99CC00">
                  <a:alpha val="75000"/>
                </a:srgbClr>
              </a:glow>
            </a:effectLst>
          </c:spPr>
          <c:invertIfNegative val="0"/>
          <c:dPt>
            <c:idx val="1"/>
            <c:invertIfNegative val="0"/>
            <c:bubble3D val="0"/>
            <c:spPr>
              <a:ln>
                <a:noFill/>
              </a:ln>
              <a:effectLst>
                <a:glow rad="101600">
                  <a:srgbClr val="99CC00">
                    <a:alpha val="75000"/>
                  </a:srgbClr>
                </a:glow>
              </a:effectLst>
            </c:spPr>
          </c:dPt>
          <c:errBars>
            <c:errBarType val="both"/>
            <c:errValType val="cust"/>
            <c:noEndCap val="0"/>
            <c:plus>
              <c:numRef>
                <c:f>Sheet2!$P$25:$Q$25</c:f>
                <c:numCache>
                  <c:formatCode>General</c:formatCode>
                  <c:ptCount val="2"/>
                  <c:pt idx="0">
                    <c:v>2.0586292413494451</c:v>
                  </c:pt>
                  <c:pt idx="1">
                    <c:v>0.531979497926371</c:v>
                  </c:pt>
                </c:numCache>
              </c:numRef>
            </c:plus>
            <c:minus>
              <c:numRef>
                <c:f>Sheet2!$P$25:$Q$25</c:f>
                <c:numCache>
                  <c:formatCode>General</c:formatCode>
                  <c:ptCount val="2"/>
                  <c:pt idx="0">
                    <c:v>2.0586292413494451</c:v>
                  </c:pt>
                  <c:pt idx="1">
                    <c:v>0.531979497926371</c:v>
                  </c:pt>
                </c:numCache>
              </c:numRef>
            </c:minus>
            <c:spPr>
              <a:noFill/>
              <a:ln w="25400" cap="flat" cmpd="sng" algn="ctr">
                <a:solidFill>
                  <a:srgbClr val="FFFFFF">
                    <a:alpha val="80000"/>
                  </a:srgbClr>
                </a:solidFill>
                <a:prstDash val="solid"/>
              </a:ln>
              <a:effectLst/>
              <a:scene3d>
                <a:camera prst="obliqueTopRight"/>
                <a:lightRig rig="threePt" dir="tl"/>
              </a:scene3d>
              <a:sp3d>
                <a:bevelT w="25400" h="25400"/>
              </a:sp3d>
            </c:spPr>
          </c:errBars>
          <c:cat>
            <c:numRef>
              <c:f>Sheet2!$H$3:$I$3</c:f>
              <c:numCache>
                <c:formatCode>General</c:formatCode>
                <c:ptCount val="2"/>
                <c:pt idx="0">
                  <c:v>1.3</c:v>
                </c:pt>
                <c:pt idx="1">
                  <c:v>25</c:v>
                </c:pt>
              </c:numCache>
            </c:numRef>
          </c:cat>
          <c:val>
            <c:numRef>
              <c:f>Sheet2!$P$24:$Q$24</c:f>
              <c:numCache>
                <c:formatCode>0.000</c:formatCode>
                <c:ptCount val="2"/>
                <c:pt idx="0">
                  <c:v>27.92307692307692</c:v>
                </c:pt>
                <c:pt idx="1">
                  <c:v>91.365740740740748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5232136"/>
        <c:axId val="205232528"/>
      </c:barChart>
      <c:catAx>
        <c:axId val="2052321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>
                    <a:solidFill>
                      <a:srgbClr val="FFFFFF"/>
                    </a:solidFill>
                  </a:rPr>
                  <a:t>Concentration</a:t>
                </a:r>
                <a:r>
                  <a:rPr lang="en-US" baseline="0">
                    <a:solidFill>
                      <a:srgbClr val="FFFFFF"/>
                    </a:solidFill>
                  </a:rPr>
                  <a:t> (ppm)</a:t>
                </a:r>
                <a:endParaRPr lang="en-US">
                  <a:solidFill>
                    <a:srgbClr val="FFFFFF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 lang="en-US"/>
          </a:p>
        </c:txPr>
        <c:crossAx val="205232528"/>
        <c:crosses val="autoZero"/>
        <c:auto val="1"/>
        <c:lblAlgn val="ctr"/>
        <c:lblOffset val="100"/>
        <c:noMultiLvlLbl val="0"/>
      </c:catAx>
      <c:valAx>
        <c:axId val="20523252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>
                    <a:solidFill>
                      <a:srgbClr val="FFFFFF"/>
                    </a:solidFill>
                  </a:rPr>
                  <a:t>Efficiency (%)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 lang="en-US"/>
          </a:p>
        </c:txPr>
        <c:crossAx val="205232136"/>
        <c:crosses val="autoZero"/>
        <c:crossBetween val="between"/>
      </c:valAx>
    </c:plotArea>
    <c:plotVisOnly val="1"/>
    <c:dispBlanksAs val="gap"/>
    <c:showDLblsOverMax val="0"/>
  </c:chart>
  <c:spPr>
    <a:solidFill>
      <a:srgbClr val="404040"/>
    </a:solidFill>
  </c:sp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C3346F-DB4D-4CF2-A9C2-3F70FA853221}" type="doc">
      <dgm:prSet loTypeId="urn:microsoft.com/office/officeart/2005/8/layout/pyramid2" loCatId="list" qsTypeId="urn:microsoft.com/office/officeart/2005/8/quickstyle/simple1" qsCatId="simple" csTypeId="urn:microsoft.com/office/officeart/2005/8/colors/accent6_3" csCatId="accent6" phldr="1"/>
      <dgm:spPr/>
    </dgm:pt>
    <dgm:pt modelId="{5CCB58BF-F016-4EEF-847F-121B08CE080A}">
      <dgm:prSet phldrT="[Text]" custT="1"/>
      <dgm:spPr>
        <a:ln>
          <a:solidFill>
            <a:srgbClr val="99CC00"/>
          </a:solidFill>
        </a:ln>
      </dgm:spPr>
      <dgm:t>
        <a:bodyPr/>
        <a:lstStyle/>
        <a:p>
          <a:r>
            <a:rPr lang="en-SG" sz="2000" dirty="0" smtClean="0"/>
            <a:t>Acceptable human threshold: 13.74ppm</a:t>
          </a:r>
          <a:br>
            <a:rPr lang="en-SG" sz="2000" dirty="0" smtClean="0"/>
          </a:br>
          <a:r>
            <a:rPr lang="en-SG" sz="1400" dirty="0" smtClean="0"/>
            <a:t>(US EPA, n.d.)</a:t>
          </a:r>
          <a:endParaRPr lang="en-SG" sz="1400" dirty="0"/>
        </a:p>
      </dgm:t>
    </dgm:pt>
    <dgm:pt modelId="{DEBEA50A-8DDF-41FC-92CE-D153D1EF7299}" type="parTrans" cxnId="{80A91918-729F-4B18-8FBE-1C8DDF69A38E}">
      <dgm:prSet/>
      <dgm:spPr/>
      <dgm:t>
        <a:bodyPr/>
        <a:lstStyle/>
        <a:p>
          <a:endParaRPr lang="en-SG"/>
        </a:p>
      </dgm:t>
    </dgm:pt>
    <dgm:pt modelId="{833B6277-A3B5-48A6-99F6-8A211755AE62}" type="sibTrans" cxnId="{80A91918-729F-4B18-8FBE-1C8DDF69A38E}">
      <dgm:prSet/>
      <dgm:spPr/>
      <dgm:t>
        <a:bodyPr/>
        <a:lstStyle/>
        <a:p>
          <a:endParaRPr lang="en-SG"/>
        </a:p>
      </dgm:t>
    </dgm:pt>
    <dgm:pt modelId="{F711426B-5765-4708-8932-1DA304AD7195}">
      <dgm:prSet phldrT="[Text]" custT="1"/>
      <dgm:spPr>
        <a:ln>
          <a:solidFill>
            <a:srgbClr val="99CC00"/>
          </a:solidFill>
        </a:ln>
      </dgm:spPr>
      <dgm:t>
        <a:bodyPr/>
        <a:lstStyle/>
        <a:p>
          <a:r>
            <a:rPr lang="en-SG" sz="1800" dirty="0" smtClean="0"/>
            <a:t>Nuclear disasters: 960ppm</a:t>
          </a:r>
          <a:r>
            <a:rPr lang="en-SG" sz="1400" dirty="0" smtClean="0"/>
            <a:t/>
          </a:r>
          <a:br>
            <a:rPr lang="en-SG" sz="1400" dirty="0" smtClean="0"/>
          </a:br>
          <a:r>
            <a:rPr lang="en-SG" sz="1400" dirty="0" smtClean="0"/>
            <a:t>(Neal Blossom, n.d.)</a:t>
          </a:r>
          <a:endParaRPr lang="en-SG" sz="1400" dirty="0"/>
        </a:p>
      </dgm:t>
    </dgm:pt>
    <dgm:pt modelId="{B7792502-494F-4324-B903-E80807329824}" type="parTrans" cxnId="{0200B751-FDDA-478B-A726-AC4BB725113B}">
      <dgm:prSet/>
      <dgm:spPr/>
      <dgm:t>
        <a:bodyPr/>
        <a:lstStyle/>
        <a:p>
          <a:endParaRPr lang="en-SG"/>
        </a:p>
      </dgm:t>
    </dgm:pt>
    <dgm:pt modelId="{06A6A8B3-CBEA-4298-BBCD-B9DD0455BE45}" type="sibTrans" cxnId="{0200B751-FDDA-478B-A726-AC4BB725113B}">
      <dgm:prSet/>
      <dgm:spPr/>
      <dgm:t>
        <a:bodyPr/>
        <a:lstStyle/>
        <a:p>
          <a:endParaRPr lang="en-SG"/>
        </a:p>
      </dgm:t>
    </dgm:pt>
    <dgm:pt modelId="{640197F2-CC14-4D51-89E9-7B9A163C88DD}" type="pres">
      <dgm:prSet presAssocID="{80C3346F-DB4D-4CF2-A9C2-3F70FA853221}" presName="compositeShape" presStyleCnt="0">
        <dgm:presLayoutVars>
          <dgm:dir/>
          <dgm:resizeHandles/>
        </dgm:presLayoutVars>
      </dgm:prSet>
      <dgm:spPr/>
    </dgm:pt>
    <dgm:pt modelId="{B74F868A-DD2F-4BF8-BBF2-7407D2278359}" type="pres">
      <dgm:prSet presAssocID="{80C3346F-DB4D-4CF2-A9C2-3F70FA853221}" presName="pyramid" presStyleLbl="node1" presStyleIdx="0" presStyleCnt="1" custLinFactNeighborX="-61787" custLinFactNeighborY="412"/>
      <dgm:spPr>
        <a:solidFill>
          <a:srgbClr val="99CC00"/>
        </a:solidFill>
      </dgm:spPr>
    </dgm:pt>
    <dgm:pt modelId="{667D3C4D-DC85-4E73-90AE-987458D14D19}" type="pres">
      <dgm:prSet presAssocID="{80C3346F-DB4D-4CF2-A9C2-3F70FA853221}" presName="theList" presStyleCnt="0"/>
      <dgm:spPr/>
    </dgm:pt>
    <dgm:pt modelId="{CA3D6C64-91D8-46B4-94D2-5F993EF10571}" type="pres">
      <dgm:prSet presAssocID="{5CCB58BF-F016-4EEF-847F-121B08CE080A}" presName="aNode" presStyleLbl="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12613E76-C064-4356-8BAE-C447165699B2}" type="pres">
      <dgm:prSet presAssocID="{5CCB58BF-F016-4EEF-847F-121B08CE080A}" presName="aSpace" presStyleCnt="0"/>
      <dgm:spPr/>
    </dgm:pt>
    <dgm:pt modelId="{E0ABE5D1-2162-4D6B-B395-9361AA5AF0AC}" type="pres">
      <dgm:prSet presAssocID="{F711426B-5765-4708-8932-1DA304AD7195}" presName="aNode" presStyleLbl="fgAcc1" presStyleIdx="1" presStyleCnt="2" custScaleY="138027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0B7E953D-F679-46A4-BEBE-86389DE0B742}" type="pres">
      <dgm:prSet presAssocID="{F711426B-5765-4708-8932-1DA304AD7195}" presName="aSpace" presStyleCnt="0"/>
      <dgm:spPr/>
    </dgm:pt>
  </dgm:ptLst>
  <dgm:cxnLst>
    <dgm:cxn modelId="{80A91918-729F-4B18-8FBE-1C8DDF69A38E}" srcId="{80C3346F-DB4D-4CF2-A9C2-3F70FA853221}" destId="{5CCB58BF-F016-4EEF-847F-121B08CE080A}" srcOrd="0" destOrd="0" parTransId="{DEBEA50A-8DDF-41FC-92CE-D153D1EF7299}" sibTransId="{833B6277-A3B5-48A6-99F6-8A211755AE62}"/>
    <dgm:cxn modelId="{0200B751-FDDA-478B-A726-AC4BB725113B}" srcId="{80C3346F-DB4D-4CF2-A9C2-3F70FA853221}" destId="{F711426B-5765-4708-8932-1DA304AD7195}" srcOrd="1" destOrd="0" parTransId="{B7792502-494F-4324-B903-E80807329824}" sibTransId="{06A6A8B3-CBEA-4298-BBCD-B9DD0455BE45}"/>
    <dgm:cxn modelId="{D518F97E-63A2-8141-8598-EF28CC251736}" type="presOf" srcId="{5CCB58BF-F016-4EEF-847F-121B08CE080A}" destId="{CA3D6C64-91D8-46B4-94D2-5F993EF10571}" srcOrd="0" destOrd="0" presId="urn:microsoft.com/office/officeart/2005/8/layout/pyramid2"/>
    <dgm:cxn modelId="{646FA73B-0C2F-0F4C-ADCB-7A479615E1E5}" type="presOf" srcId="{F711426B-5765-4708-8932-1DA304AD7195}" destId="{E0ABE5D1-2162-4D6B-B395-9361AA5AF0AC}" srcOrd="0" destOrd="0" presId="urn:microsoft.com/office/officeart/2005/8/layout/pyramid2"/>
    <dgm:cxn modelId="{26C43F5E-BDAE-F14C-8976-DFE635276FE4}" type="presOf" srcId="{80C3346F-DB4D-4CF2-A9C2-3F70FA853221}" destId="{640197F2-CC14-4D51-89E9-7B9A163C88DD}" srcOrd="0" destOrd="0" presId="urn:microsoft.com/office/officeart/2005/8/layout/pyramid2"/>
    <dgm:cxn modelId="{856B2B5E-5A21-A34B-A96B-66B1AAC14E74}" type="presParOf" srcId="{640197F2-CC14-4D51-89E9-7B9A163C88DD}" destId="{B74F868A-DD2F-4BF8-BBF2-7407D2278359}" srcOrd="0" destOrd="0" presId="urn:microsoft.com/office/officeart/2005/8/layout/pyramid2"/>
    <dgm:cxn modelId="{2027249D-B7A5-3A48-99D8-5A0609818E1C}" type="presParOf" srcId="{640197F2-CC14-4D51-89E9-7B9A163C88DD}" destId="{667D3C4D-DC85-4E73-90AE-987458D14D19}" srcOrd="1" destOrd="0" presId="urn:microsoft.com/office/officeart/2005/8/layout/pyramid2"/>
    <dgm:cxn modelId="{719E7D4C-74E5-3A4D-B939-401A67B10EEB}" type="presParOf" srcId="{667D3C4D-DC85-4E73-90AE-987458D14D19}" destId="{CA3D6C64-91D8-46B4-94D2-5F993EF10571}" srcOrd="0" destOrd="0" presId="urn:microsoft.com/office/officeart/2005/8/layout/pyramid2"/>
    <dgm:cxn modelId="{2CB2A17B-0BDD-D34D-8FC1-D1688B1700CA}" type="presParOf" srcId="{667D3C4D-DC85-4E73-90AE-987458D14D19}" destId="{12613E76-C064-4356-8BAE-C447165699B2}" srcOrd="1" destOrd="0" presId="urn:microsoft.com/office/officeart/2005/8/layout/pyramid2"/>
    <dgm:cxn modelId="{69514955-73CD-B748-BB70-63657D8E7246}" type="presParOf" srcId="{667D3C4D-DC85-4E73-90AE-987458D14D19}" destId="{E0ABE5D1-2162-4D6B-B395-9361AA5AF0AC}" srcOrd="2" destOrd="0" presId="urn:microsoft.com/office/officeart/2005/8/layout/pyramid2"/>
    <dgm:cxn modelId="{A4B58DB6-954A-8444-8BC5-9C27E32CD47E}" type="presParOf" srcId="{667D3C4D-DC85-4E73-90AE-987458D14D19}" destId="{0B7E953D-F679-46A4-BEBE-86389DE0B742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D3CB676-B476-4DF7-8899-890363B6276B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SG"/>
        </a:p>
      </dgm:t>
    </dgm:pt>
    <dgm:pt modelId="{86431BEF-4216-4A24-950E-0C57CEE9E946}">
      <dgm:prSet phldrT="[Text]"/>
      <dgm:spPr/>
      <dgm:t>
        <a:bodyPr/>
        <a:lstStyle/>
        <a:p>
          <a:r>
            <a:rPr lang="en-SG" dirty="0" smtClean="0"/>
            <a:t>Physical adsorption</a:t>
          </a:r>
          <a:endParaRPr lang="en-SG" dirty="0"/>
        </a:p>
      </dgm:t>
    </dgm:pt>
    <dgm:pt modelId="{D2CC9C91-B776-4041-84E9-F1457F8F296E}" type="parTrans" cxnId="{E9922708-A248-45B4-AB4E-AB360B081D49}">
      <dgm:prSet/>
      <dgm:spPr/>
      <dgm:t>
        <a:bodyPr/>
        <a:lstStyle/>
        <a:p>
          <a:endParaRPr lang="en-SG"/>
        </a:p>
      </dgm:t>
    </dgm:pt>
    <dgm:pt modelId="{F7D7E015-B0BD-4BEF-8B8A-4A38C8C0D360}" type="sibTrans" cxnId="{E9922708-A248-45B4-AB4E-AB360B081D49}">
      <dgm:prSet/>
      <dgm:spPr/>
      <dgm:t>
        <a:bodyPr/>
        <a:lstStyle/>
        <a:p>
          <a:endParaRPr lang="en-SG"/>
        </a:p>
      </dgm:t>
    </dgm:pt>
    <dgm:pt modelId="{2DB61049-DFEB-4EC5-9CFF-FAA625CEF75F}">
      <dgm:prSet phldrT="[Text]" custT="1"/>
      <dgm:spPr/>
      <dgm:t>
        <a:bodyPr/>
        <a:lstStyle/>
        <a:p>
          <a:r>
            <a:rPr lang="en-SG" sz="1400" dirty="0" smtClean="0"/>
            <a:t>The process where the heavy metals are adsorbed into algae</a:t>
          </a:r>
          <a:endParaRPr lang="en-SG" sz="1400" dirty="0"/>
        </a:p>
      </dgm:t>
    </dgm:pt>
    <dgm:pt modelId="{BB5B62E9-D225-4AA1-9FE0-CFD57E9C5AF2}" type="parTrans" cxnId="{8C24895F-9C90-4BC0-9308-713F4BA57410}">
      <dgm:prSet/>
      <dgm:spPr/>
      <dgm:t>
        <a:bodyPr/>
        <a:lstStyle/>
        <a:p>
          <a:endParaRPr lang="en-SG"/>
        </a:p>
      </dgm:t>
    </dgm:pt>
    <dgm:pt modelId="{0AC27A94-FEEA-4388-A85F-08A98E2B9417}" type="sibTrans" cxnId="{8C24895F-9C90-4BC0-9308-713F4BA57410}">
      <dgm:prSet/>
      <dgm:spPr/>
      <dgm:t>
        <a:bodyPr/>
        <a:lstStyle/>
        <a:p>
          <a:endParaRPr lang="en-SG"/>
        </a:p>
      </dgm:t>
    </dgm:pt>
    <dgm:pt modelId="{B2E8A922-70F2-4FF1-B2E8-2297C49AE5DA}">
      <dgm:prSet phldrT="[Text]" custT="1"/>
      <dgm:spPr/>
      <dgm:t>
        <a:bodyPr/>
        <a:lstStyle/>
        <a:p>
          <a:r>
            <a:rPr lang="en-SG" sz="1400" dirty="0" smtClean="0"/>
            <a:t>Cell wall of green algae contains </a:t>
          </a:r>
          <a:r>
            <a:rPr lang="en-SG" sz="1400" dirty="0" err="1" smtClean="0"/>
            <a:t>heteropolysaccharides</a:t>
          </a:r>
          <a:r>
            <a:rPr lang="en-SG" sz="1400" dirty="0" smtClean="0"/>
            <a:t>, which offer carboxyl and sulfate groups for sequestration of heavy metal ions </a:t>
          </a:r>
          <a:r>
            <a:rPr lang="en-SG" sz="1050" dirty="0" smtClean="0">
              <a:latin typeface="Roboto" pitchFamily="2" charset="0"/>
              <a:ea typeface="Roboto" pitchFamily="2" charset="0"/>
            </a:rPr>
            <a:t>(Kumar &amp; </a:t>
          </a:r>
          <a:r>
            <a:rPr lang="en-SG" sz="1050" dirty="0" err="1" smtClean="0">
              <a:latin typeface="Roboto" pitchFamily="2" charset="0"/>
              <a:ea typeface="Roboto" pitchFamily="2" charset="0"/>
            </a:rPr>
            <a:t>Oommen</a:t>
          </a:r>
          <a:r>
            <a:rPr lang="en-SG" sz="1050" dirty="0" smtClean="0">
              <a:latin typeface="Roboto" pitchFamily="2" charset="0"/>
              <a:ea typeface="Roboto" pitchFamily="2" charset="0"/>
            </a:rPr>
            <a:t>, 2010)</a:t>
          </a:r>
          <a:endParaRPr lang="en-SG" sz="1050" dirty="0">
            <a:latin typeface="Roboto" pitchFamily="2" charset="0"/>
            <a:ea typeface="Roboto" pitchFamily="2" charset="0"/>
          </a:endParaRPr>
        </a:p>
      </dgm:t>
    </dgm:pt>
    <dgm:pt modelId="{8C84AD9D-C24E-46E8-B427-2A63E5E24EE4}" type="parTrans" cxnId="{CE67F68C-9317-46B7-95CC-98328EA3EA65}">
      <dgm:prSet/>
      <dgm:spPr/>
      <dgm:t>
        <a:bodyPr/>
        <a:lstStyle/>
        <a:p>
          <a:endParaRPr lang="en-SG"/>
        </a:p>
      </dgm:t>
    </dgm:pt>
    <dgm:pt modelId="{071FED45-D37F-4856-8BF5-62D03C7CD591}" type="sibTrans" cxnId="{CE67F68C-9317-46B7-95CC-98328EA3EA65}">
      <dgm:prSet/>
      <dgm:spPr/>
      <dgm:t>
        <a:bodyPr/>
        <a:lstStyle/>
        <a:p>
          <a:endParaRPr lang="en-SG"/>
        </a:p>
      </dgm:t>
    </dgm:pt>
    <dgm:pt modelId="{AB0B90A8-4B89-4F61-821A-6C6E6720AB85}">
      <dgm:prSet phldrT="[Text]"/>
      <dgm:spPr/>
      <dgm:t>
        <a:bodyPr/>
        <a:lstStyle/>
        <a:p>
          <a:r>
            <a:rPr lang="en-SG" dirty="0" smtClean="0"/>
            <a:t>Absorption</a:t>
          </a:r>
          <a:endParaRPr lang="en-SG" dirty="0"/>
        </a:p>
      </dgm:t>
    </dgm:pt>
    <dgm:pt modelId="{7C3BBCD8-019F-4E34-B762-F1CB20E2D81A}" type="parTrans" cxnId="{FA013FCD-A61E-46C0-A9A6-ECAFE38A6D9F}">
      <dgm:prSet/>
      <dgm:spPr/>
      <dgm:t>
        <a:bodyPr/>
        <a:lstStyle/>
        <a:p>
          <a:endParaRPr lang="en-SG"/>
        </a:p>
      </dgm:t>
    </dgm:pt>
    <dgm:pt modelId="{26A98DCB-E7B0-42B6-B3D8-074F863B5FFB}" type="sibTrans" cxnId="{FA013FCD-A61E-46C0-A9A6-ECAFE38A6D9F}">
      <dgm:prSet/>
      <dgm:spPr/>
      <dgm:t>
        <a:bodyPr/>
        <a:lstStyle/>
        <a:p>
          <a:endParaRPr lang="en-SG"/>
        </a:p>
      </dgm:t>
    </dgm:pt>
    <dgm:pt modelId="{D520DA83-AA8C-409C-8385-52850CF2D298}">
      <dgm:prSet phldrT="[Text]" custT="1"/>
      <dgm:spPr/>
      <dgm:t>
        <a:bodyPr/>
        <a:lstStyle/>
        <a:p>
          <a:r>
            <a:rPr lang="en-SG" sz="1600" i="1" dirty="0" err="1" smtClean="0"/>
            <a:t>Mayaca</a:t>
          </a:r>
          <a:r>
            <a:rPr lang="en-SG" sz="1600" i="1" dirty="0" smtClean="0"/>
            <a:t> </a:t>
          </a:r>
          <a:r>
            <a:rPr lang="en-SG" sz="1600" i="1" dirty="0" err="1" smtClean="0"/>
            <a:t>fluviatilis</a:t>
          </a:r>
          <a:r>
            <a:rPr lang="en-SG" sz="1600" i="1" dirty="0" smtClean="0"/>
            <a:t> a</a:t>
          </a:r>
          <a:r>
            <a:rPr lang="en-SG" sz="1600" dirty="0" smtClean="0"/>
            <a:t>lgae takes in heavy metal ions and absorbs it</a:t>
          </a:r>
          <a:endParaRPr lang="en-SG" sz="1600" dirty="0"/>
        </a:p>
      </dgm:t>
    </dgm:pt>
    <dgm:pt modelId="{CD275893-D967-42D8-8ADB-EF25B02F110F}" type="parTrans" cxnId="{466B86CE-B7B3-44C7-A1A9-9694E70FB062}">
      <dgm:prSet/>
      <dgm:spPr/>
      <dgm:t>
        <a:bodyPr/>
        <a:lstStyle/>
        <a:p>
          <a:endParaRPr lang="en-SG"/>
        </a:p>
      </dgm:t>
    </dgm:pt>
    <dgm:pt modelId="{2ACC9742-469F-47C1-BF26-3DFAAEDB928E}" type="sibTrans" cxnId="{466B86CE-B7B3-44C7-A1A9-9694E70FB062}">
      <dgm:prSet/>
      <dgm:spPr/>
      <dgm:t>
        <a:bodyPr/>
        <a:lstStyle/>
        <a:p>
          <a:endParaRPr lang="en-SG"/>
        </a:p>
      </dgm:t>
    </dgm:pt>
    <dgm:pt modelId="{2972BFCD-CB0E-40E0-BB58-E66896064861}">
      <dgm:prSet phldrT="[Text]" custT="1"/>
      <dgm:spPr/>
      <dgm:t>
        <a:bodyPr/>
        <a:lstStyle/>
        <a:p>
          <a:r>
            <a:rPr lang="en-SG" sz="1600" dirty="0" smtClean="0"/>
            <a:t>Heavy metals such as Cu are essential micronutrients for algal metabolism </a:t>
          </a:r>
          <a:r>
            <a:rPr lang="sv-SE" sz="1050" dirty="0" smtClean="0">
              <a:latin typeface="Roboto" pitchFamily="2" charset="0"/>
              <a:ea typeface="Roboto" pitchFamily="2" charset="0"/>
            </a:rPr>
            <a:t>(Bunghez, Ion, Dumitriu, &amp; Fierascu, 2010)</a:t>
          </a:r>
          <a:endParaRPr lang="en-SG" sz="1050" dirty="0">
            <a:latin typeface="Roboto" pitchFamily="2" charset="0"/>
            <a:ea typeface="Roboto" pitchFamily="2" charset="0"/>
          </a:endParaRPr>
        </a:p>
      </dgm:t>
    </dgm:pt>
    <dgm:pt modelId="{0B8A03BA-F6B4-489B-9D5E-1B9B32E6C80F}" type="parTrans" cxnId="{9340EA0E-0503-4DCA-B844-7112A13BB27B}">
      <dgm:prSet/>
      <dgm:spPr/>
      <dgm:t>
        <a:bodyPr/>
        <a:lstStyle/>
        <a:p>
          <a:endParaRPr lang="en-SG"/>
        </a:p>
      </dgm:t>
    </dgm:pt>
    <dgm:pt modelId="{D7846D56-CABC-444D-AF59-E45D42E30525}" type="sibTrans" cxnId="{9340EA0E-0503-4DCA-B844-7112A13BB27B}">
      <dgm:prSet/>
      <dgm:spPr/>
      <dgm:t>
        <a:bodyPr/>
        <a:lstStyle/>
        <a:p>
          <a:endParaRPr lang="en-SG"/>
        </a:p>
      </dgm:t>
    </dgm:pt>
    <dgm:pt modelId="{F9D93321-42D8-4BA7-95A2-AAF801E91350}">
      <dgm:prSet phldrT="[Text]" custT="1"/>
      <dgm:spPr/>
      <dgm:t>
        <a:bodyPr/>
        <a:lstStyle/>
        <a:p>
          <a:r>
            <a:rPr lang="en-US" sz="3600" dirty="0" smtClean="0">
              <a:latin typeface="+mn-lt"/>
              <a:ea typeface="Roboto" pitchFamily="2" charset="0"/>
            </a:rPr>
            <a:t>Displacement Reaction</a:t>
          </a:r>
          <a:endParaRPr lang="en-SG" sz="3600" dirty="0">
            <a:latin typeface="+mn-lt"/>
            <a:ea typeface="Roboto" pitchFamily="2" charset="0"/>
          </a:endParaRPr>
        </a:p>
      </dgm:t>
    </dgm:pt>
    <dgm:pt modelId="{CBB35D78-A45D-4B5A-91C2-356EA4EE83C2}" type="parTrans" cxnId="{A489E783-BEFF-4A7C-A119-EF480D405529}">
      <dgm:prSet/>
      <dgm:spPr/>
      <dgm:t>
        <a:bodyPr/>
        <a:lstStyle/>
        <a:p>
          <a:endParaRPr lang="en-SG"/>
        </a:p>
      </dgm:t>
    </dgm:pt>
    <dgm:pt modelId="{C42A3C72-73EB-44F7-9E12-0DAEF55EDA64}" type="sibTrans" cxnId="{A489E783-BEFF-4A7C-A119-EF480D405529}">
      <dgm:prSet/>
      <dgm:spPr/>
      <dgm:t>
        <a:bodyPr/>
        <a:lstStyle/>
        <a:p>
          <a:endParaRPr lang="en-SG"/>
        </a:p>
      </dgm:t>
    </dgm:pt>
    <dgm:pt modelId="{C5DCA14B-24D0-409F-BE07-0759ED1C17A3}">
      <dgm:prSet phldrT="[Text]" custT="1"/>
      <dgm:spPr/>
      <dgm:t>
        <a:bodyPr/>
        <a:lstStyle/>
        <a:p>
          <a:r>
            <a:rPr lang="en-US" sz="1400" dirty="0" smtClean="0">
              <a:latin typeface="+mn-lt"/>
              <a:ea typeface="Roboto" pitchFamily="2" charset="0"/>
            </a:rPr>
            <a:t>Cu</a:t>
          </a:r>
          <a:r>
            <a:rPr lang="en-US" sz="1400" baseline="30000" dirty="0" smtClean="0">
              <a:latin typeface="+mn-lt"/>
              <a:ea typeface="Roboto" pitchFamily="2" charset="0"/>
            </a:rPr>
            <a:t>2+</a:t>
          </a:r>
          <a:r>
            <a:rPr lang="en-US" sz="1400" baseline="0" dirty="0" smtClean="0">
              <a:latin typeface="+mn-lt"/>
              <a:ea typeface="Roboto" pitchFamily="2" charset="0"/>
            </a:rPr>
            <a:t> has a similar electronic configuration as the Ca2+ ions in sea urchin spines</a:t>
          </a:r>
          <a:endParaRPr lang="en-SG" sz="1400" dirty="0">
            <a:latin typeface="+mn-lt"/>
            <a:ea typeface="Roboto" pitchFamily="2" charset="0"/>
          </a:endParaRPr>
        </a:p>
      </dgm:t>
    </dgm:pt>
    <dgm:pt modelId="{B14B43F1-433F-4AAE-9246-D583551FA91F}" type="parTrans" cxnId="{1919E85D-C55E-4B6A-B540-3A1AD0A25597}">
      <dgm:prSet/>
      <dgm:spPr/>
      <dgm:t>
        <a:bodyPr/>
        <a:lstStyle/>
        <a:p>
          <a:endParaRPr lang="en-SG"/>
        </a:p>
      </dgm:t>
    </dgm:pt>
    <dgm:pt modelId="{15318163-61B6-4BB7-A156-2D4228944BDB}" type="sibTrans" cxnId="{1919E85D-C55E-4B6A-B540-3A1AD0A25597}">
      <dgm:prSet/>
      <dgm:spPr/>
      <dgm:t>
        <a:bodyPr/>
        <a:lstStyle/>
        <a:p>
          <a:endParaRPr lang="en-SG"/>
        </a:p>
      </dgm:t>
    </dgm:pt>
    <dgm:pt modelId="{89FD3B8C-8E4D-47E1-AD2D-7FB070909B4F}">
      <dgm:prSet phldrT="[Text]" custT="1"/>
      <dgm:spPr/>
      <dgm:t>
        <a:bodyPr/>
        <a:lstStyle/>
        <a:p>
          <a:r>
            <a:rPr lang="en-US" sz="1400" baseline="30000" dirty="0" smtClean="0">
              <a:latin typeface="+mn-lt"/>
              <a:ea typeface="Roboto" pitchFamily="2" charset="0"/>
            </a:rPr>
            <a:t> </a:t>
          </a:r>
          <a:r>
            <a:rPr lang="en-US" sz="1400" baseline="0" dirty="0" smtClean="0">
              <a:latin typeface="+mn-lt"/>
              <a:ea typeface="Roboto" pitchFamily="2" charset="0"/>
            </a:rPr>
            <a:t>Shells of sea urchins contain the mineral aragonite, which is able to uptake aqueous heavy metal ions via surface precipitation </a:t>
          </a:r>
          <a:r>
            <a:rPr lang="en-US" sz="1400" baseline="0" dirty="0" smtClean="0">
              <a:solidFill>
                <a:schemeClr val="tx1"/>
              </a:solidFill>
              <a:latin typeface="+mn-lt"/>
              <a:ea typeface="Roboto" pitchFamily="2" charset="0"/>
            </a:rPr>
            <a:t>(</a:t>
          </a:r>
          <a:r>
            <a:rPr lang="en-US" sz="1400" baseline="0" dirty="0" err="1" smtClean="0">
              <a:solidFill>
                <a:schemeClr val="tx1"/>
              </a:solidFill>
              <a:latin typeface="+mn-lt"/>
              <a:ea typeface="Roboto" pitchFamily="2" charset="0"/>
            </a:rPr>
            <a:t>Thirveni</a:t>
          </a:r>
          <a:r>
            <a:rPr lang="en-US" sz="1400" baseline="0" dirty="0" smtClean="0">
              <a:solidFill>
                <a:schemeClr val="tx1"/>
              </a:solidFill>
              <a:latin typeface="+mn-lt"/>
              <a:ea typeface="Roboto" pitchFamily="2" charset="0"/>
            </a:rPr>
            <a:t> et al., </a:t>
          </a:r>
          <a:r>
            <a:rPr lang="en-US" sz="1400" baseline="0" dirty="0" err="1" smtClean="0">
              <a:solidFill>
                <a:schemeClr val="tx1"/>
              </a:solidFill>
              <a:latin typeface="+mn-lt"/>
              <a:ea typeface="Roboto" pitchFamily="2" charset="0"/>
            </a:rPr>
            <a:t>n.d.</a:t>
          </a:r>
          <a:r>
            <a:rPr lang="en-US" sz="1400" baseline="0" dirty="0" smtClean="0">
              <a:solidFill>
                <a:schemeClr val="tx1"/>
              </a:solidFill>
              <a:latin typeface="+mn-lt"/>
              <a:ea typeface="Roboto" pitchFamily="2" charset="0"/>
            </a:rPr>
            <a:t>)</a:t>
          </a:r>
          <a:endParaRPr lang="en-SG" sz="1400" dirty="0">
            <a:solidFill>
              <a:schemeClr val="tx1"/>
            </a:solidFill>
            <a:latin typeface="+mn-lt"/>
            <a:ea typeface="Roboto" pitchFamily="2" charset="0"/>
          </a:endParaRPr>
        </a:p>
      </dgm:t>
    </dgm:pt>
    <dgm:pt modelId="{136C3AD7-05D5-42E6-8EF4-C0DFFC144EC1}" type="parTrans" cxnId="{B7246C7E-7D29-4BA2-8768-9D30683E34E0}">
      <dgm:prSet/>
      <dgm:spPr/>
      <dgm:t>
        <a:bodyPr/>
        <a:lstStyle/>
        <a:p>
          <a:endParaRPr lang="en-SG"/>
        </a:p>
      </dgm:t>
    </dgm:pt>
    <dgm:pt modelId="{F5D6973C-7A3E-4E86-B1ED-11970FD4E3A1}" type="sibTrans" cxnId="{B7246C7E-7D29-4BA2-8768-9D30683E34E0}">
      <dgm:prSet/>
      <dgm:spPr/>
      <dgm:t>
        <a:bodyPr/>
        <a:lstStyle/>
        <a:p>
          <a:endParaRPr lang="en-SG"/>
        </a:p>
      </dgm:t>
    </dgm:pt>
    <dgm:pt modelId="{5A5CCB17-9920-474B-8032-2A79E0A65AF7}" type="pres">
      <dgm:prSet presAssocID="{1D3CB676-B476-4DF7-8899-890363B6276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0F68FD50-CB22-4CCB-BC36-53C789372F67}" type="pres">
      <dgm:prSet presAssocID="{86431BEF-4216-4A24-950E-0C57CEE9E946}" presName="linNode" presStyleCnt="0"/>
      <dgm:spPr/>
      <dgm:t>
        <a:bodyPr/>
        <a:lstStyle/>
        <a:p>
          <a:endParaRPr lang="en-SG"/>
        </a:p>
      </dgm:t>
    </dgm:pt>
    <dgm:pt modelId="{059CCA09-7A75-438D-84FA-CE1D52CADDBE}" type="pres">
      <dgm:prSet presAssocID="{86431BEF-4216-4A24-950E-0C57CEE9E946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3C602C18-52A6-4B37-B58F-C493455AAB27}" type="pres">
      <dgm:prSet presAssocID="{86431BEF-4216-4A24-950E-0C57CEE9E946}" presName="descendantText" presStyleLbl="alignAccFollowNode1" presStyleIdx="0" presStyleCnt="3" custLinFactNeighborY="0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CE891498-A2A1-4E9E-B259-EB05254A2413}" type="pres">
      <dgm:prSet presAssocID="{F7D7E015-B0BD-4BEF-8B8A-4A38C8C0D360}" presName="sp" presStyleCnt="0"/>
      <dgm:spPr/>
      <dgm:t>
        <a:bodyPr/>
        <a:lstStyle/>
        <a:p>
          <a:endParaRPr lang="en-SG"/>
        </a:p>
      </dgm:t>
    </dgm:pt>
    <dgm:pt modelId="{B8F23657-8BD1-45BB-9AF3-8385F6841CD8}" type="pres">
      <dgm:prSet presAssocID="{AB0B90A8-4B89-4F61-821A-6C6E6720AB85}" presName="linNode" presStyleCnt="0"/>
      <dgm:spPr/>
      <dgm:t>
        <a:bodyPr/>
        <a:lstStyle/>
        <a:p>
          <a:endParaRPr lang="en-SG"/>
        </a:p>
      </dgm:t>
    </dgm:pt>
    <dgm:pt modelId="{84588AF9-EBBB-4489-9B7A-D5161D7ECC92}" type="pres">
      <dgm:prSet presAssocID="{AB0B90A8-4B89-4F61-821A-6C6E6720AB85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1930FB4E-3D9D-4973-B541-2C7DE9D49DA6}" type="pres">
      <dgm:prSet presAssocID="{AB0B90A8-4B89-4F61-821A-6C6E6720AB85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5FEC9D3A-7F6E-4C61-AEE6-9B1A6AF84BBF}" type="pres">
      <dgm:prSet presAssocID="{26A98DCB-E7B0-42B6-B3D8-074F863B5FFB}" presName="sp" presStyleCnt="0"/>
      <dgm:spPr/>
    </dgm:pt>
    <dgm:pt modelId="{8554EDEA-6BF9-47DC-975F-A1C03BFCAACD}" type="pres">
      <dgm:prSet presAssocID="{F9D93321-42D8-4BA7-95A2-AAF801E91350}" presName="linNode" presStyleCnt="0"/>
      <dgm:spPr/>
    </dgm:pt>
    <dgm:pt modelId="{CEE1CC0A-491F-409A-BE0D-EEBB639CFB41}" type="pres">
      <dgm:prSet presAssocID="{F9D93321-42D8-4BA7-95A2-AAF801E91350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48D3FF3E-912C-4A59-A3EA-FDD765AF5EB1}" type="pres">
      <dgm:prSet presAssocID="{F9D93321-42D8-4BA7-95A2-AAF801E91350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1919E85D-C55E-4B6A-B540-3A1AD0A25597}" srcId="{F9D93321-42D8-4BA7-95A2-AAF801E91350}" destId="{C5DCA14B-24D0-409F-BE07-0759ED1C17A3}" srcOrd="0" destOrd="0" parTransId="{B14B43F1-433F-4AAE-9246-D583551FA91F}" sibTransId="{15318163-61B6-4BB7-A156-2D4228944BDB}"/>
    <dgm:cxn modelId="{9340EA0E-0503-4DCA-B844-7112A13BB27B}" srcId="{AB0B90A8-4B89-4F61-821A-6C6E6720AB85}" destId="{2972BFCD-CB0E-40E0-BB58-E66896064861}" srcOrd="1" destOrd="0" parTransId="{0B8A03BA-F6B4-489B-9D5E-1B9B32E6C80F}" sibTransId="{D7846D56-CABC-444D-AF59-E45D42E30525}"/>
    <dgm:cxn modelId="{CE67F68C-9317-46B7-95CC-98328EA3EA65}" srcId="{86431BEF-4216-4A24-950E-0C57CEE9E946}" destId="{B2E8A922-70F2-4FF1-B2E8-2297C49AE5DA}" srcOrd="1" destOrd="0" parTransId="{8C84AD9D-C24E-46E8-B427-2A63E5E24EE4}" sibTransId="{071FED45-D37F-4856-8BF5-62D03C7CD591}"/>
    <dgm:cxn modelId="{8C24895F-9C90-4BC0-9308-713F4BA57410}" srcId="{86431BEF-4216-4A24-950E-0C57CEE9E946}" destId="{2DB61049-DFEB-4EC5-9CFF-FAA625CEF75F}" srcOrd="0" destOrd="0" parTransId="{BB5B62E9-D225-4AA1-9FE0-CFD57E9C5AF2}" sibTransId="{0AC27A94-FEEA-4388-A85F-08A98E2B9417}"/>
    <dgm:cxn modelId="{B7246C7E-7D29-4BA2-8768-9D30683E34E0}" srcId="{F9D93321-42D8-4BA7-95A2-AAF801E91350}" destId="{89FD3B8C-8E4D-47E1-AD2D-7FB070909B4F}" srcOrd="1" destOrd="0" parTransId="{136C3AD7-05D5-42E6-8EF4-C0DFFC144EC1}" sibTransId="{F5D6973C-7A3E-4E86-B1ED-11970FD4E3A1}"/>
    <dgm:cxn modelId="{B850C58B-3C82-4934-B340-4115AF168694}" type="presOf" srcId="{2DB61049-DFEB-4EC5-9CFF-FAA625CEF75F}" destId="{3C602C18-52A6-4B37-B58F-C493455AAB27}" srcOrd="0" destOrd="0" presId="urn:microsoft.com/office/officeart/2005/8/layout/vList5"/>
    <dgm:cxn modelId="{F13D22B0-6AEA-470D-8B59-8C6BEA1FB1CE}" type="presOf" srcId="{D520DA83-AA8C-409C-8385-52850CF2D298}" destId="{1930FB4E-3D9D-4973-B541-2C7DE9D49DA6}" srcOrd="0" destOrd="0" presId="urn:microsoft.com/office/officeart/2005/8/layout/vList5"/>
    <dgm:cxn modelId="{70C9F3F9-8BB3-44CF-A09A-3B5574EE4634}" type="presOf" srcId="{2972BFCD-CB0E-40E0-BB58-E66896064861}" destId="{1930FB4E-3D9D-4973-B541-2C7DE9D49DA6}" srcOrd="0" destOrd="1" presId="urn:microsoft.com/office/officeart/2005/8/layout/vList5"/>
    <dgm:cxn modelId="{FA013FCD-A61E-46C0-A9A6-ECAFE38A6D9F}" srcId="{1D3CB676-B476-4DF7-8899-890363B6276B}" destId="{AB0B90A8-4B89-4F61-821A-6C6E6720AB85}" srcOrd="1" destOrd="0" parTransId="{7C3BBCD8-019F-4E34-B762-F1CB20E2D81A}" sibTransId="{26A98DCB-E7B0-42B6-B3D8-074F863B5FFB}"/>
    <dgm:cxn modelId="{69F77310-FEA4-43BD-A772-D36A600FA055}" type="presOf" srcId="{F9D93321-42D8-4BA7-95A2-AAF801E91350}" destId="{CEE1CC0A-491F-409A-BE0D-EEBB639CFB41}" srcOrd="0" destOrd="0" presId="urn:microsoft.com/office/officeart/2005/8/layout/vList5"/>
    <dgm:cxn modelId="{466B86CE-B7B3-44C7-A1A9-9694E70FB062}" srcId="{AB0B90A8-4B89-4F61-821A-6C6E6720AB85}" destId="{D520DA83-AA8C-409C-8385-52850CF2D298}" srcOrd="0" destOrd="0" parTransId="{CD275893-D967-42D8-8ADB-EF25B02F110F}" sibTransId="{2ACC9742-469F-47C1-BF26-3DFAAEDB928E}"/>
    <dgm:cxn modelId="{49AFFA68-F9E0-4E27-BD8E-7C579B0629D4}" type="presOf" srcId="{B2E8A922-70F2-4FF1-B2E8-2297C49AE5DA}" destId="{3C602C18-52A6-4B37-B58F-C493455AAB27}" srcOrd="0" destOrd="1" presId="urn:microsoft.com/office/officeart/2005/8/layout/vList5"/>
    <dgm:cxn modelId="{1DF3A5D6-5061-4106-96E5-0FE6612A3CA4}" type="presOf" srcId="{89FD3B8C-8E4D-47E1-AD2D-7FB070909B4F}" destId="{48D3FF3E-912C-4A59-A3EA-FDD765AF5EB1}" srcOrd="0" destOrd="1" presId="urn:microsoft.com/office/officeart/2005/8/layout/vList5"/>
    <dgm:cxn modelId="{A489E783-BEFF-4A7C-A119-EF480D405529}" srcId="{1D3CB676-B476-4DF7-8899-890363B6276B}" destId="{F9D93321-42D8-4BA7-95A2-AAF801E91350}" srcOrd="2" destOrd="0" parTransId="{CBB35D78-A45D-4B5A-91C2-356EA4EE83C2}" sibTransId="{C42A3C72-73EB-44F7-9E12-0DAEF55EDA64}"/>
    <dgm:cxn modelId="{E9922708-A248-45B4-AB4E-AB360B081D49}" srcId="{1D3CB676-B476-4DF7-8899-890363B6276B}" destId="{86431BEF-4216-4A24-950E-0C57CEE9E946}" srcOrd="0" destOrd="0" parTransId="{D2CC9C91-B776-4041-84E9-F1457F8F296E}" sibTransId="{F7D7E015-B0BD-4BEF-8B8A-4A38C8C0D360}"/>
    <dgm:cxn modelId="{107F3E79-FC32-42FB-8FCB-0B667380C93C}" type="presOf" srcId="{86431BEF-4216-4A24-950E-0C57CEE9E946}" destId="{059CCA09-7A75-438D-84FA-CE1D52CADDBE}" srcOrd="0" destOrd="0" presId="urn:microsoft.com/office/officeart/2005/8/layout/vList5"/>
    <dgm:cxn modelId="{54BF37B4-7E2D-4BF9-BC62-4E80BBEADFFC}" type="presOf" srcId="{1D3CB676-B476-4DF7-8899-890363B6276B}" destId="{5A5CCB17-9920-474B-8032-2A79E0A65AF7}" srcOrd="0" destOrd="0" presId="urn:microsoft.com/office/officeart/2005/8/layout/vList5"/>
    <dgm:cxn modelId="{2A6DC3F4-31AB-4A8C-9CCA-A8972A2CCCD3}" type="presOf" srcId="{C5DCA14B-24D0-409F-BE07-0759ED1C17A3}" destId="{48D3FF3E-912C-4A59-A3EA-FDD765AF5EB1}" srcOrd="0" destOrd="0" presId="urn:microsoft.com/office/officeart/2005/8/layout/vList5"/>
    <dgm:cxn modelId="{D909A32F-B11E-4F02-9FE8-F4FCF39F9309}" type="presOf" srcId="{AB0B90A8-4B89-4F61-821A-6C6E6720AB85}" destId="{84588AF9-EBBB-4489-9B7A-D5161D7ECC92}" srcOrd="0" destOrd="0" presId="urn:microsoft.com/office/officeart/2005/8/layout/vList5"/>
    <dgm:cxn modelId="{B995ABDC-4B58-4E81-9F77-0F2E1D8D9018}" type="presParOf" srcId="{5A5CCB17-9920-474B-8032-2A79E0A65AF7}" destId="{0F68FD50-CB22-4CCB-BC36-53C789372F67}" srcOrd="0" destOrd="0" presId="urn:microsoft.com/office/officeart/2005/8/layout/vList5"/>
    <dgm:cxn modelId="{9F48A798-AA72-4644-A8F7-6F6B1F08AD77}" type="presParOf" srcId="{0F68FD50-CB22-4CCB-BC36-53C789372F67}" destId="{059CCA09-7A75-438D-84FA-CE1D52CADDBE}" srcOrd="0" destOrd="0" presId="urn:microsoft.com/office/officeart/2005/8/layout/vList5"/>
    <dgm:cxn modelId="{98098421-05D7-4F5D-89E7-366D9B449596}" type="presParOf" srcId="{0F68FD50-CB22-4CCB-BC36-53C789372F67}" destId="{3C602C18-52A6-4B37-B58F-C493455AAB27}" srcOrd="1" destOrd="0" presId="urn:microsoft.com/office/officeart/2005/8/layout/vList5"/>
    <dgm:cxn modelId="{6FBD73F7-2E51-412D-82C8-4447E3E01487}" type="presParOf" srcId="{5A5CCB17-9920-474B-8032-2A79E0A65AF7}" destId="{CE891498-A2A1-4E9E-B259-EB05254A2413}" srcOrd="1" destOrd="0" presId="urn:microsoft.com/office/officeart/2005/8/layout/vList5"/>
    <dgm:cxn modelId="{2E8C43AA-AD69-480B-A473-552719CD999E}" type="presParOf" srcId="{5A5CCB17-9920-474B-8032-2A79E0A65AF7}" destId="{B8F23657-8BD1-45BB-9AF3-8385F6841CD8}" srcOrd="2" destOrd="0" presId="urn:microsoft.com/office/officeart/2005/8/layout/vList5"/>
    <dgm:cxn modelId="{E464CF6D-CD33-4B88-A569-B333E3727085}" type="presParOf" srcId="{B8F23657-8BD1-45BB-9AF3-8385F6841CD8}" destId="{84588AF9-EBBB-4489-9B7A-D5161D7ECC92}" srcOrd="0" destOrd="0" presId="urn:microsoft.com/office/officeart/2005/8/layout/vList5"/>
    <dgm:cxn modelId="{E5A5D536-F8F7-4A45-9074-AE992E713D78}" type="presParOf" srcId="{B8F23657-8BD1-45BB-9AF3-8385F6841CD8}" destId="{1930FB4E-3D9D-4973-B541-2C7DE9D49DA6}" srcOrd="1" destOrd="0" presId="urn:microsoft.com/office/officeart/2005/8/layout/vList5"/>
    <dgm:cxn modelId="{EF44549A-649E-4FC2-A50D-C14FE9D2CF4C}" type="presParOf" srcId="{5A5CCB17-9920-474B-8032-2A79E0A65AF7}" destId="{5FEC9D3A-7F6E-4C61-AEE6-9B1A6AF84BBF}" srcOrd="3" destOrd="0" presId="urn:microsoft.com/office/officeart/2005/8/layout/vList5"/>
    <dgm:cxn modelId="{34DDFC54-54A1-40B5-BF50-571FF6789942}" type="presParOf" srcId="{5A5CCB17-9920-474B-8032-2A79E0A65AF7}" destId="{8554EDEA-6BF9-47DC-975F-A1C03BFCAACD}" srcOrd="4" destOrd="0" presId="urn:microsoft.com/office/officeart/2005/8/layout/vList5"/>
    <dgm:cxn modelId="{1E92C6A1-0278-4E25-BD6F-49E952135432}" type="presParOf" srcId="{8554EDEA-6BF9-47DC-975F-A1C03BFCAACD}" destId="{CEE1CC0A-491F-409A-BE0D-EEBB639CFB41}" srcOrd="0" destOrd="0" presId="urn:microsoft.com/office/officeart/2005/8/layout/vList5"/>
    <dgm:cxn modelId="{B5D6E70E-A5B9-4CA1-B280-0BE981F34E7A}" type="presParOf" srcId="{8554EDEA-6BF9-47DC-975F-A1C03BFCAACD}" destId="{48D3FF3E-912C-4A59-A3EA-FDD765AF5EB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E2184FF-CAED-4741-8241-198289AE4F03}" type="doc">
      <dgm:prSet loTypeId="urn:microsoft.com/office/officeart/2005/8/layout/chevron2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SG"/>
        </a:p>
      </dgm:t>
    </dgm:pt>
    <dgm:pt modelId="{015DBD1C-4FB9-40B0-8CC5-E0F57CBBF9EC}">
      <dgm:prSet phldrT="[Text]"/>
      <dgm:spPr/>
      <dgm:t>
        <a:bodyPr/>
        <a:lstStyle/>
        <a:p>
          <a:endParaRPr lang="en-SG" dirty="0"/>
        </a:p>
      </dgm:t>
    </dgm:pt>
    <dgm:pt modelId="{17C02BAE-322C-4C12-9491-81BEF9A0C016}" type="parTrans" cxnId="{5769AB9F-D837-4674-A73D-AB4C2703E1CF}">
      <dgm:prSet/>
      <dgm:spPr/>
      <dgm:t>
        <a:bodyPr/>
        <a:lstStyle/>
        <a:p>
          <a:endParaRPr lang="en-SG"/>
        </a:p>
      </dgm:t>
    </dgm:pt>
    <dgm:pt modelId="{703138B5-4426-4AA3-B0F4-794F34564A40}" type="sibTrans" cxnId="{5769AB9F-D837-4674-A73D-AB4C2703E1CF}">
      <dgm:prSet/>
      <dgm:spPr/>
      <dgm:t>
        <a:bodyPr/>
        <a:lstStyle/>
        <a:p>
          <a:endParaRPr lang="en-SG"/>
        </a:p>
      </dgm:t>
    </dgm:pt>
    <dgm:pt modelId="{7D453580-DB18-4F32-A6D0-EA28F00682FF}">
      <dgm:prSet phldrT="[Text]"/>
      <dgm:spPr/>
      <dgm:t>
        <a:bodyPr/>
        <a:lstStyle/>
        <a:p>
          <a:pPr algn="l"/>
          <a:r>
            <a:rPr lang="en-SG" dirty="0" smtClean="0"/>
            <a:t>Using Live algae</a:t>
          </a:r>
          <a:endParaRPr lang="en-SG" dirty="0"/>
        </a:p>
      </dgm:t>
    </dgm:pt>
    <dgm:pt modelId="{AD8BE08C-7D4A-4279-85A4-0C08A34F1F9A}" type="parTrans" cxnId="{4CCEEB1A-CCCA-4D3D-AFE6-137E98480B49}">
      <dgm:prSet/>
      <dgm:spPr/>
      <dgm:t>
        <a:bodyPr/>
        <a:lstStyle/>
        <a:p>
          <a:endParaRPr lang="en-SG"/>
        </a:p>
      </dgm:t>
    </dgm:pt>
    <dgm:pt modelId="{3080134C-7D9F-47EB-8708-95D28978CAFF}" type="sibTrans" cxnId="{4CCEEB1A-CCCA-4D3D-AFE6-137E98480B49}">
      <dgm:prSet/>
      <dgm:spPr/>
      <dgm:t>
        <a:bodyPr/>
        <a:lstStyle/>
        <a:p>
          <a:endParaRPr lang="en-SG"/>
        </a:p>
      </dgm:t>
    </dgm:pt>
    <dgm:pt modelId="{B573E6F0-69AC-42AE-AB85-15A9061F535F}">
      <dgm:prSet phldrT="[Text]"/>
      <dgm:spPr/>
      <dgm:t>
        <a:bodyPr/>
        <a:lstStyle/>
        <a:p>
          <a:endParaRPr lang="en-SG" dirty="0"/>
        </a:p>
      </dgm:t>
    </dgm:pt>
    <dgm:pt modelId="{B724EBCB-24EA-4856-91B2-EADAD72765CC}" type="parTrans" cxnId="{3A02D2E2-2FA2-4BD9-B63C-23E8FC17FA01}">
      <dgm:prSet/>
      <dgm:spPr/>
      <dgm:t>
        <a:bodyPr/>
        <a:lstStyle/>
        <a:p>
          <a:endParaRPr lang="en-SG"/>
        </a:p>
      </dgm:t>
    </dgm:pt>
    <dgm:pt modelId="{E0796A67-6484-46ED-8F75-D964D83E2C60}" type="sibTrans" cxnId="{3A02D2E2-2FA2-4BD9-B63C-23E8FC17FA01}">
      <dgm:prSet/>
      <dgm:spPr/>
      <dgm:t>
        <a:bodyPr/>
        <a:lstStyle/>
        <a:p>
          <a:endParaRPr lang="en-SG"/>
        </a:p>
      </dgm:t>
    </dgm:pt>
    <dgm:pt modelId="{FB4FC06E-CC22-49AE-B965-C37323558D95}">
      <dgm:prSet phldrT="[Text]"/>
      <dgm:spPr/>
      <dgm:t>
        <a:bodyPr/>
        <a:lstStyle/>
        <a:p>
          <a:r>
            <a:rPr lang="en-SG" dirty="0" smtClean="0"/>
            <a:t>Using Dead &amp; Harvested algae</a:t>
          </a:r>
          <a:endParaRPr lang="en-SG" dirty="0"/>
        </a:p>
      </dgm:t>
    </dgm:pt>
    <dgm:pt modelId="{0915310D-8F13-4DEC-848C-502E49DA7597}" type="parTrans" cxnId="{B5055733-C62E-4A4A-A8B9-1878A45CD4AF}">
      <dgm:prSet/>
      <dgm:spPr/>
      <dgm:t>
        <a:bodyPr/>
        <a:lstStyle/>
        <a:p>
          <a:endParaRPr lang="en-SG"/>
        </a:p>
      </dgm:t>
    </dgm:pt>
    <dgm:pt modelId="{F2DEFE25-A9BD-429A-AD64-79592BFFD5D4}" type="sibTrans" cxnId="{B5055733-C62E-4A4A-A8B9-1878A45CD4AF}">
      <dgm:prSet/>
      <dgm:spPr/>
      <dgm:t>
        <a:bodyPr/>
        <a:lstStyle/>
        <a:p>
          <a:endParaRPr lang="en-SG"/>
        </a:p>
      </dgm:t>
    </dgm:pt>
    <dgm:pt modelId="{19DC8803-29B1-4694-94AE-16C70C39644A}" type="pres">
      <dgm:prSet presAssocID="{8E2184FF-CAED-4741-8241-198289AE4F0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C2DE8735-15DD-4391-BD5E-ACF5796AE303}" type="pres">
      <dgm:prSet presAssocID="{015DBD1C-4FB9-40B0-8CC5-E0F57CBBF9EC}" presName="composite" presStyleCnt="0"/>
      <dgm:spPr/>
      <dgm:t>
        <a:bodyPr/>
        <a:lstStyle/>
        <a:p>
          <a:endParaRPr lang="en-SG"/>
        </a:p>
      </dgm:t>
    </dgm:pt>
    <dgm:pt modelId="{902FF57A-C9B7-45D1-AD55-C1B1132DA626}" type="pres">
      <dgm:prSet presAssocID="{015DBD1C-4FB9-40B0-8CC5-E0F57CBBF9EC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2D253E54-55AE-4282-90D4-B45CA7F48007}" type="pres">
      <dgm:prSet presAssocID="{015DBD1C-4FB9-40B0-8CC5-E0F57CBBF9EC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F875FCDE-EB6A-460F-9552-CB40B37E9219}" type="pres">
      <dgm:prSet presAssocID="{703138B5-4426-4AA3-B0F4-794F34564A40}" presName="sp" presStyleCnt="0"/>
      <dgm:spPr/>
      <dgm:t>
        <a:bodyPr/>
        <a:lstStyle/>
        <a:p>
          <a:endParaRPr lang="en-SG"/>
        </a:p>
      </dgm:t>
    </dgm:pt>
    <dgm:pt modelId="{513876D6-8E84-4817-A8C6-3AF1C86F9305}" type="pres">
      <dgm:prSet presAssocID="{B573E6F0-69AC-42AE-AB85-15A9061F535F}" presName="composite" presStyleCnt="0"/>
      <dgm:spPr/>
      <dgm:t>
        <a:bodyPr/>
        <a:lstStyle/>
        <a:p>
          <a:endParaRPr lang="en-SG"/>
        </a:p>
      </dgm:t>
    </dgm:pt>
    <dgm:pt modelId="{7B80AF95-C0B3-489C-A1D9-3262253D45AB}" type="pres">
      <dgm:prSet presAssocID="{B573E6F0-69AC-42AE-AB85-15A9061F535F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958B2D7C-6E1B-4128-93A6-42E202D8831B}" type="pres">
      <dgm:prSet presAssocID="{B573E6F0-69AC-42AE-AB85-15A9061F535F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3943F26C-3ABE-448F-8828-E77DC2AAF7B9}" type="presOf" srcId="{7D453580-DB18-4F32-A6D0-EA28F00682FF}" destId="{2D253E54-55AE-4282-90D4-B45CA7F48007}" srcOrd="0" destOrd="0" presId="urn:microsoft.com/office/officeart/2005/8/layout/chevron2"/>
    <dgm:cxn modelId="{3A02D2E2-2FA2-4BD9-B63C-23E8FC17FA01}" srcId="{8E2184FF-CAED-4741-8241-198289AE4F03}" destId="{B573E6F0-69AC-42AE-AB85-15A9061F535F}" srcOrd="1" destOrd="0" parTransId="{B724EBCB-24EA-4856-91B2-EADAD72765CC}" sibTransId="{E0796A67-6484-46ED-8F75-D964D83E2C60}"/>
    <dgm:cxn modelId="{6AFB9D54-E2D2-49C3-B536-182CDE0A5B28}" type="presOf" srcId="{015DBD1C-4FB9-40B0-8CC5-E0F57CBBF9EC}" destId="{902FF57A-C9B7-45D1-AD55-C1B1132DA626}" srcOrd="0" destOrd="0" presId="urn:microsoft.com/office/officeart/2005/8/layout/chevron2"/>
    <dgm:cxn modelId="{4CCEEB1A-CCCA-4D3D-AFE6-137E98480B49}" srcId="{015DBD1C-4FB9-40B0-8CC5-E0F57CBBF9EC}" destId="{7D453580-DB18-4F32-A6D0-EA28F00682FF}" srcOrd="0" destOrd="0" parTransId="{AD8BE08C-7D4A-4279-85A4-0C08A34F1F9A}" sibTransId="{3080134C-7D9F-47EB-8708-95D28978CAFF}"/>
    <dgm:cxn modelId="{5769AB9F-D837-4674-A73D-AB4C2703E1CF}" srcId="{8E2184FF-CAED-4741-8241-198289AE4F03}" destId="{015DBD1C-4FB9-40B0-8CC5-E0F57CBBF9EC}" srcOrd="0" destOrd="0" parTransId="{17C02BAE-322C-4C12-9491-81BEF9A0C016}" sibTransId="{703138B5-4426-4AA3-B0F4-794F34564A40}"/>
    <dgm:cxn modelId="{8A54206B-EE30-4EBA-8BB4-1615A05A464D}" type="presOf" srcId="{FB4FC06E-CC22-49AE-B965-C37323558D95}" destId="{958B2D7C-6E1B-4128-93A6-42E202D8831B}" srcOrd="0" destOrd="0" presId="urn:microsoft.com/office/officeart/2005/8/layout/chevron2"/>
    <dgm:cxn modelId="{D7173D98-7803-4518-9A21-2BC228165A57}" type="presOf" srcId="{8E2184FF-CAED-4741-8241-198289AE4F03}" destId="{19DC8803-29B1-4694-94AE-16C70C39644A}" srcOrd="0" destOrd="0" presId="urn:microsoft.com/office/officeart/2005/8/layout/chevron2"/>
    <dgm:cxn modelId="{DA60BBE8-6444-4EC9-ACCA-72A87DF34395}" type="presOf" srcId="{B573E6F0-69AC-42AE-AB85-15A9061F535F}" destId="{7B80AF95-C0B3-489C-A1D9-3262253D45AB}" srcOrd="0" destOrd="0" presId="urn:microsoft.com/office/officeart/2005/8/layout/chevron2"/>
    <dgm:cxn modelId="{B5055733-C62E-4A4A-A8B9-1878A45CD4AF}" srcId="{B573E6F0-69AC-42AE-AB85-15A9061F535F}" destId="{FB4FC06E-CC22-49AE-B965-C37323558D95}" srcOrd="0" destOrd="0" parTransId="{0915310D-8F13-4DEC-848C-502E49DA7597}" sibTransId="{F2DEFE25-A9BD-429A-AD64-79592BFFD5D4}"/>
    <dgm:cxn modelId="{956A1FE2-9722-4B8A-844F-76BC36D31D61}" type="presParOf" srcId="{19DC8803-29B1-4694-94AE-16C70C39644A}" destId="{C2DE8735-15DD-4391-BD5E-ACF5796AE303}" srcOrd="0" destOrd="0" presId="urn:microsoft.com/office/officeart/2005/8/layout/chevron2"/>
    <dgm:cxn modelId="{4BCA1DA3-D15F-4212-A947-092B14CDED13}" type="presParOf" srcId="{C2DE8735-15DD-4391-BD5E-ACF5796AE303}" destId="{902FF57A-C9B7-45D1-AD55-C1B1132DA626}" srcOrd="0" destOrd="0" presId="urn:microsoft.com/office/officeart/2005/8/layout/chevron2"/>
    <dgm:cxn modelId="{6967D896-3C71-4B47-9BD2-E1E4E2E6A269}" type="presParOf" srcId="{C2DE8735-15DD-4391-BD5E-ACF5796AE303}" destId="{2D253E54-55AE-4282-90D4-B45CA7F48007}" srcOrd="1" destOrd="0" presId="urn:microsoft.com/office/officeart/2005/8/layout/chevron2"/>
    <dgm:cxn modelId="{4941A598-E40D-4AD2-BDED-1AEA02D63451}" type="presParOf" srcId="{19DC8803-29B1-4694-94AE-16C70C39644A}" destId="{F875FCDE-EB6A-460F-9552-CB40B37E9219}" srcOrd="1" destOrd="0" presId="urn:microsoft.com/office/officeart/2005/8/layout/chevron2"/>
    <dgm:cxn modelId="{71C20412-F5C0-4F77-829F-CEE3B878AB52}" type="presParOf" srcId="{19DC8803-29B1-4694-94AE-16C70C39644A}" destId="{513876D6-8E84-4817-A8C6-3AF1C86F9305}" srcOrd="2" destOrd="0" presId="urn:microsoft.com/office/officeart/2005/8/layout/chevron2"/>
    <dgm:cxn modelId="{2A98E2C2-5906-4978-BC10-15F8B5C52AEF}" type="presParOf" srcId="{513876D6-8E84-4817-A8C6-3AF1C86F9305}" destId="{7B80AF95-C0B3-489C-A1D9-3262253D45AB}" srcOrd="0" destOrd="0" presId="urn:microsoft.com/office/officeart/2005/8/layout/chevron2"/>
    <dgm:cxn modelId="{363762A6-232F-4182-B020-8CD386A6D4F7}" type="presParOf" srcId="{513876D6-8E84-4817-A8C6-3AF1C86F9305}" destId="{958B2D7C-6E1B-4128-93A6-42E202D8831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C3346F-DB4D-4CF2-A9C2-3F70FA853221}" type="doc">
      <dgm:prSet loTypeId="urn:microsoft.com/office/officeart/2005/8/layout/pyramid2" loCatId="list" qsTypeId="urn:microsoft.com/office/officeart/2005/8/quickstyle/simple1" qsCatId="simple" csTypeId="urn:microsoft.com/office/officeart/2005/8/colors/accent6_3" csCatId="accent6" phldr="1"/>
      <dgm:spPr/>
    </dgm:pt>
    <dgm:pt modelId="{5CCB58BF-F016-4EEF-847F-121B08CE080A}">
      <dgm:prSet phldrT="[Text]" custT="1"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SG" sz="2000" dirty="0" smtClean="0"/>
            <a:t>Acceptable human threshold: 1.3 ppm </a:t>
          </a:r>
          <a:br>
            <a:rPr lang="en-SG" sz="2000" dirty="0" smtClean="0"/>
          </a:br>
          <a:r>
            <a:rPr lang="en-SG" sz="1400" dirty="0" smtClean="0"/>
            <a:t>(US EPA, </a:t>
          </a:r>
          <a:r>
            <a:rPr lang="en-SG" sz="1400" dirty="0" err="1" smtClean="0"/>
            <a:t>n.d.</a:t>
          </a:r>
          <a:r>
            <a:rPr lang="en-SG" sz="1400" dirty="0" smtClean="0"/>
            <a:t>)</a:t>
          </a:r>
          <a:endParaRPr lang="en-SG" sz="1400" dirty="0"/>
        </a:p>
      </dgm:t>
    </dgm:pt>
    <dgm:pt modelId="{DEBEA50A-8DDF-41FC-92CE-D153D1EF7299}" type="parTrans" cxnId="{80A91918-729F-4B18-8FBE-1C8DDF69A38E}">
      <dgm:prSet/>
      <dgm:spPr/>
      <dgm:t>
        <a:bodyPr/>
        <a:lstStyle/>
        <a:p>
          <a:endParaRPr lang="en-SG"/>
        </a:p>
      </dgm:t>
    </dgm:pt>
    <dgm:pt modelId="{833B6277-A3B5-48A6-99F6-8A211755AE62}" type="sibTrans" cxnId="{80A91918-729F-4B18-8FBE-1C8DDF69A38E}">
      <dgm:prSet/>
      <dgm:spPr/>
      <dgm:t>
        <a:bodyPr/>
        <a:lstStyle/>
        <a:p>
          <a:endParaRPr lang="en-SG"/>
        </a:p>
      </dgm:t>
    </dgm:pt>
    <dgm:pt modelId="{F711426B-5765-4708-8932-1DA304AD7195}">
      <dgm:prSet phldrT="[Text]" custT="1"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SG" sz="1800" dirty="0" smtClean="0"/>
            <a:t>Ocean: 0.00025 ppm in water and up to 100 ppm in sediments </a:t>
          </a:r>
          <a:r>
            <a:rPr lang="en-SG" sz="1400" dirty="0" smtClean="0"/>
            <a:t/>
          </a:r>
          <a:br>
            <a:rPr lang="en-SG" sz="1400" dirty="0" smtClean="0"/>
          </a:br>
          <a:r>
            <a:rPr lang="en-SG" sz="1400" dirty="0" smtClean="0"/>
            <a:t>(Neal Blossom, </a:t>
          </a:r>
          <a:r>
            <a:rPr lang="en-SG" sz="1400" dirty="0" err="1" smtClean="0"/>
            <a:t>n.d.</a:t>
          </a:r>
          <a:r>
            <a:rPr lang="en-SG" sz="1400" dirty="0" smtClean="0"/>
            <a:t>)</a:t>
          </a:r>
          <a:endParaRPr lang="en-SG" sz="1400" dirty="0"/>
        </a:p>
      </dgm:t>
    </dgm:pt>
    <dgm:pt modelId="{B7792502-494F-4324-B903-E80807329824}" type="parTrans" cxnId="{0200B751-FDDA-478B-A726-AC4BB725113B}">
      <dgm:prSet/>
      <dgm:spPr/>
      <dgm:t>
        <a:bodyPr/>
        <a:lstStyle/>
        <a:p>
          <a:endParaRPr lang="en-SG"/>
        </a:p>
      </dgm:t>
    </dgm:pt>
    <dgm:pt modelId="{06A6A8B3-CBEA-4298-BBCD-B9DD0455BE45}" type="sibTrans" cxnId="{0200B751-FDDA-478B-A726-AC4BB725113B}">
      <dgm:prSet/>
      <dgm:spPr/>
      <dgm:t>
        <a:bodyPr/>
        <a:lstStyle/>
        <a:p>
          <a:endParaRPr lang="en-SG"/>
        </a:p>
      </dgm:t>
    </dgm:pt>
    <dgm:pt modelId="{640197F2-CC14-4D51-89E9-7B9A163C88DD}" type="pres">
      <dgm:prSet presAssocID="{80C3346F-DB4D-4CF2-A9C2-3F70FA853221}" presName="compositeShape" presStyleCnt="0">
        <dgm:presLayoutVars>
          <dgm:dir/>
          <dgm:resizeHandles/>
        </dgm:presLayoutVars>
      </dgm:prSet>
      <dgm:spPr/>
    </dgm:pt>
    <dgm:pt modelId="{B74F868A-DD2F-4BF8-BBF2-7407D2278359}" type="pres">
      <dgm:prSet presAssocID="{80C3346F-DB4D-4CF2-A9C2-3F70FA853221}" presName="pyramid" presStyleLbl="node1" presStyleIdx="0" presStyleCnt="1" custLinFactNeighborX="-14481" custLinFactNeighborY="-25305"/>
      <dgm:spPr>
        <a:solidFill>
          <a:schemeClr val="accent4">
            <a:lumMod val="75000"/>
          </a:schemeClr>
        </a:solidFill>
      </dgm:spPr>
    </dgm:pt>
    <dgm:pt modelId="{667D3C4D-DC85-4E73-90AE-987458D14D19}" type="pres">
      <dgm:prSet presAssocID="{80C3346F-DB4D-4CF2-A9C2-3F70FA853221}" presName="theList" presStyleCnt="0"/>
      <dgm:spPr/>
    </dgm:pt>
    <dgm:pt modelId="{CA3D6C64-91D8-46B4-94D2-5F993EF10571}" type="pres">
      <dgm:prSet presAssocID="{5CCB58BF-F016-4EEF-847F-121B08CE080A}" presName="aNode" presStyleLbl="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12613E76-C064-4356-8BAE-C447165699B2}" type="pres">
      <dgm:prSet presAssocID="{5CCB58BF-F016-4EEF-847F-121B08CE080A}" presName="aSpace" presStyleCnt="0"/>
      <dgm:spPr/>
    </dgm:pt>
    <dgm:pt modelId="{E0ABE5D1-2162-4D6B-B395-9361AA5AF0AC}" type="pres">
      <dgm:prSet presAssocID="{F711426B-5765-4708-8932-1DA304AD7195}" presName="aNode" presStyleLbl="fgAcc1" presStyleIdx="1" presStyleCnt="2" custScaleY="138027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0B7E953D-F679-46A4-BEBE-86389DE0B742}" type="pres">
      <dgm:prSet presAssocID="{F711426B-5765-4708-8932-1DA304AD7195}" presName="aSpace" presStyleCnt="0"/>
      <dgm:spPr/>
    </dgm:pt>
  </dgm:ptLst>
  <dgm:cxnLst>
    <dgm:cxn modelId="{0DC3003D-5229-4881-9A8D-9177509D4349}" type="presOf" srcId="{80C3346F-DB4D-4CF2-A9C2-3F70FA853221}" destId="{640197F2-CC14-4D51-89E9-7B9A163C88DD}" srcOrd="0" destOrd="0" presId="urn:microsoft.com/office/officeart/2005/8/layout/pyramid2"/>
    <dgm:cxn modelId="{2422E06C-ADA6-4D19-86C2-822E8B394FFF}" type="presOf" srcId="{5CCB58BF-F016-4EEF-847F-121B08CE080A}" destId="{CA3D6C64-91D8-46B4-94D2-5F993EF10571}" srcOrd="0" destOrd="0" presId="urn:microsoft.com/office/officeart/2005/8/layout/pyramid2"/>
    <dgm:cxn modelId="{80A91918-729F-4B18-8FBE-1C8DDF69A38E}" srcId="{80C3346F-DB4D-4CF2-A9C2-3F70FA853221}" destId="{5CCB58BF-F016-4EEF-847F-121B08CE080A}" srcOrd="0" destOrd="0" parTransId="{DEBEA50A-8DDF-41FC-92CE-D153D1EF7299}" sibTransId="{833B6277-A3B5-48A6-99F6-8A211755AE62}"/>
    <dgm:cxn modelId="{0200B751-FDDA-478B-A726-AC4BB725113B}" srcId="{80C3346F-DB4D-4CF2-A9C2-3F70FA853221}" destId="{F711426B-5765-4708-8932-1DA304AD7195}" srcOrd="1" destOrd="0" parTransId="{B7792502-494F-4324-B903-E80807329824}" sibTransId="{06A6A8B3-CBEA-4298-BBCD-B9DD0455BE45}"/>
    <dgm:cxn modelId="{1DDFDD11-EF21-48B2-994A-3BED53742E4C}" type="presOf" srcId="{F711426B-5765-4708-8932-1DA304AD7195}" destId="{E0ABE5D1-2162-4D6B-B395-9361AA5AF0AC}" srcOrd="0" destOrd="0" presId="urn:microsoft.com/office/officeart/2005/8/layout/pyramid2"/>
    <dgm:cxn modelId="{43CCC212-A802-4177-A5FB-4EC1F12A0709}" type="presParOf" srcId="{640197F2-CC14-4D51-89E9-7B9A163C88DD}" destId="{B74F868A-DD2F-4BF8-BBF2-7407D2278359}" srcOrd="0" destOrd="0" presId="urn:microsoft.com/office/officeart/2005/8/layout/pyramid2"/>
    <dgm:cxn modelId="{9C7C4875-6F86-425C-9FB5-9B5AB5C3BDD5}" type="presParOf" srcId="{640197F2-CC14-4D51-89E9-7B9A163C88DD}" destId="{667D3C4D-DC85-4E73-90AE-987458D14D19}" srcOrd="1" destOrd="0" presId="urn:microsoft.com/office/officeart/2005/8/layout/pyramid2"/>
    <dgm:cxn modelId="{E6E0E1B4-1523-4734-AA93-2E3BA0C96CAB}" type="presParOf" srcId="{667D3C4D-DC85-4E73-90AE-987458D14D19}" destId="{CA3D6C64-91D8-46B4-94D2-5F993EF10571}" srcOrd="0" destOrd="0" presId="urn:microsoft.com/office/officeart/2005/8/layout/pyramid2"/>
    <dgm:cxn modelId="{83C9C136-4682-4DE4-A000-DBBDCE5FB1C5}" type="presParOf" srcId="{667D3C4D-DC85-4E73-90AE-987458D14D19}" destId="{12613E76-C064-4356-8BAE-C447165699B2}" srcOrd="1" destOrd="0" presId="urn:microsoft.com/office/officeart/2005/8/layout/pyramid2"/>
    <dgm:cxn modelId="{EEDCC8E3-759C-4B32-8CA9-10C76D6C19AD}" type="presParOf" srcId="{667D3C4D-DC85-4E73-90AE-987458D14D19}" destId="{E0ABE5D1-2162-4D6B-B395-9361AA5AF0AC}" srcOrd="2" destOrd="0" presId="urn:microsoft.com/office/officeart/2005/8/layout/pyramid2"/>
    <dgm:cxn modelId="{B6C1E77C-B927-4B4A-BB25-F4D432813962}" type="presParOf" srcId="{667D3C4D-DC85-4E73-90AE-987458D14D19}" destId="{0B7E953D-F679-46A4-BEBE-86389DE0B742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3CF096-2F8F-4C4A-863D-A9DAA63D0790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</dgm:pt>
    <dgm:pt modelId="{CE4DB238-6C92-452E-91E3-7EF88622BE73}">
      <dgm:prSet phldrT="[Text]"/>
      <dgm:spPr/>
      <dgm:t>
        <a:bodyPr/>
        <a:lstStyle/>
        <a:p>
          <a:r>
            <a:rPr lang="en-SG" dirty="0" smtClean="0"/>
            <a:t>Minimum: </a:t>
          </a:r>
          <a:br>
            <a:rPr lang="en-SG" dirty="0" smtClean="0"/>
          </a:br>
          <a:r>
            <a:rPr lang="en-SG" dirty="0" smtClean="0"/>
            <a:t>DI Water</a:t>
          </a:r>
          <a:endParaRPr lang="en-SG" dirty="0"/>
        </a:p>
      </dgm:t>
    </dgm:pt>
    <dgm:pt modelId="{48106ED3-4EC0-4FE1-875B-D88997E9017B}" type="parTrans" cxnId="{8FF6CDE0-DE65-4399-844E-5C26A8F11B4B}">
      <dgm:prSet/>
      <dgm:spPr/>
      <dgm:t>
        <a:bodyPr/>
        <a:lstStyle/>
        <a:p>
          <a:endParaRPr lang="en-SG"/>
        </a:p>
      </dgm:t>
    </dgm:pt>
    <dgm:pt modelId="{70761A4B-22D9-4588-A08C-FC3091821E02}" type="sibTrans" cxnId="{8FF6CDE0-DE65-4399-844E-5C26A8F11B4B}">
      <dgm:prSet/>
      <dgm:spPr/>
      <dgm:t>
        <a:bodyPr/>
        <a:lstStyle/>
        <a:p>
          <a:endParaRPr lang="en-SG"/>
        </a:p>
      </dgm:t>
    </dgm:pt>
    <dgm:pt modelId="{77E7B68D-C630-4578-9606-86EC2D8C94AF}">
      <dgm:prSet phldrT="[Text]"/>
      <dgm:spPr/>
      <dgm:t>
        <a:bodyPr/>
        <a:lstStyle/>
        <a:p>
          <a:r>
            <a:rPr lang="en-SG" dirty="0" smtClean="0"/>
            <a:t>Upper Threshold: </a:t>
          </a:r>
          <a:br>
            <a:rPr lang="en-SG" dirty="0" smtClean="0"/>
          </a:br>
          <a:r>
            <a:rPr lang="en-SG" dirty="0" smtClean="0"/>
            <a:t>25 ppm</a:t>
          </a:r>
          <a:endParaRPr lang="en-SG" dirty="0"/>
        </a:p>
      </dgm:t>
    </dgm:pt>
    <dgm:pt modelId="{F07D4161-7080-4207-9AD9-2DFDC2004B0C}" type="parTrans" cxnId="{1DC656CE-9178-40F2-A206-0C0A61C0CF13}">
      <dgm:prSet/>
      <dgm:spPr/>
      <dgm:t>
        <a:bodyPr/>
        <a:lstStyle/>
        <a:p>
          <a:endParaRPr lang="en-SG"/>
        </a:p>
      </dgm:t>
    </dgm:pt>
    <dgm:pt modelId="{85B5B0CC-7883-4247-AA2C-80CE5D8899A9}" type="sibTrans" cxnId="{1DC656CE-9178-40F2-A206-0C0A61C0CF13}">
      <dgm:prSet/>
      <dgm:spPr/>
      <dgm:t>
        <a:bodyPr/>
        <a:lstStyle/>
        <a:p>
          <a:endParaRPr lang="en-SG"/>
        </a:p>
      </dgm:t>
    </dgm:pt>
    <dgm:pt modelId="{39F3A12F-BF31-42C0-AF42-F98222F0E4A8}">
      <dgm:prSet phldrT="[Text]"/>
      <dgm:spPr/>
      <dgm:t>
        <a:bodyPr/>
        <a:lstStyle/>
        <a:p>
          <a:r>
            <a:rPr lang="en-SG" dirty="0" smtClean="0"/>
            <a:t>Human Threshold:</a:t>
          </a:r>
          <a:br>
            <a:rPr lang="en-SG" dirty="0" smtClean="0"/>
          </a:br>
          <a:r>
            <a:rPr lang="en-SG" dirty="0" smtClean="0"/>
            <a:t>1.3 ppm</a:t>
          </a:r>
          <a:endParaRPr lang="en-SG" dirty="0"/>
        </a:p>
      </dgm:t>
    </dgm:pt>
    <dgm:pt modelId="{5A582481-D06A-4AB8-9C63-17E858ADE3F6}" type="parTrans" cxnId="{5B197FA4-8C58-49AA-AA08-C9637CF5B620}">
      <dgm:prSet/>
      <dgm:spPr/>
      <dgm:t>
        <a:bodyPr/>
        <a:lstStyle/>
        <a:p>
          <a:endParaRPr lang="en-SG"/>
        </a:p>
      </dgm:t>
    </dgm:pt>
    <dgm:pt modelId="{0E689032-729A-4211-9E0F-38469AE53F0C}" type="sibTrans" cxnId="{5B197FA4-8C58-49AA-AA08-C9637CF5B620}">
      <dgm:prSet/>
      <dgm:spPr/>
      <dgm:t>
        <a:bodyPr/>
        <a:lstStyle/>
        <a:p>
          <a:endParaRPr lang="en-SG"/>
        </a:p>
      </dgm:t>
    </dgm:pt>
    <dgm:pt modelId="{4A84E92A-38DB-4A68-ADDC-94BBAE3734BD}" type="pres">
      <dgm:prSet presAssocID="{963CF096-2F8F-4C4A-863D-A9DAA63D0790}" presName="Name0" presStyleCnt="0">
        <dgm:presLayoutVars>
          <dgm:dir/>
          <dgm:resizeHandles val="exact"/>
        </dgm:presLayoutVars>
      </dgm:prSet>
      <dgm:spPr/>
    </dgm:pt>
    <dgm:pt modelId="{BE5A7F3A-7499-4F0F-9EEE-CE0A1A9D4DA4}" type="pres">
      <dgm:prSet presAssocID="{CE4DB238-6C92-452E-91E3-7EF88622BE73}" presName="node" presStyleLbl="node1" presStyleIdx="0" presStyleCnt="3" custLinFactNeighborY="1146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02BB6C87-295F-48A1-8633-ECEE7B3E78F9}" type="pres">
      <dgm:prSet presAssocID="{70761A4B-22D9-4588-A08C-FC3091821E02}" presName="sibTrans" presStyleLbl="sibTrans2D1" presStyleIdx="0" presStyleCnt="2"/>
      <dgm:spPr/>
      <dgm:t>
        <a:bodyPr/>
        <a:lstStyle/>
        <a:p>
          <a:endParaRPr lang="en-SG"/>
        </a:p>
      </dgm:t>
    </dgm:pt>
    <dgm:pt modelId="{089994CB-E68C-42D9-B67C-4CD76AF99FCB}" type="pres">
      <dgm:prSet presAssocID="{70761A4B-22D9-4588-A08C-FC3091821E02}" presName="connectorText" presStyleLbl="sibTrans2D1" presStyleIdx="0" presStyleCnt="2"/>
      <dgm:spPr/>
      <dgm:t>
        <a:bodyPr/>
        <a:lstStyle/>
        <a:p>
          <a:endParaRPr lang="en-SG"/>
        </a:p>
      </dgm:t>
    </dgm:pt>
    <dgm:pt modelId="{DA31966B-66D6-4984-93FF-E6F4BB22CAFB}" type="pres">
      <dgm:prSet presAssocID="{39F3A12F-BF31-42C0-AF42-F98222F0E4A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8137F36B-867D-4BD4-8B1B-9B2CA03A465E}" type="pres">
      <dgm:prSet presAssocID="{0E689032-729A-4211-9E0F-38469AE53F0C}" presName="sibTrans" presStyleLbl="sibTrans2D1" presStyleIdx="1" presStyleCnt="2"/>
      <dgm:spPr/>
      <dgm:t>
        <a:bodyPr/>
        <a:lstStyle/>
        <a:p>
          <a:endParaRPr lang="en-SG"/>
        </a:p>
      </dgm:t>
    </dgm:pt>
    <dgm:pt modelId="{81E8DF53-AF06-4972-9D07-80860222F921}" type="pres">
      <dgm:prSet presAssocID="{0E689032-729A-4211-9E0F-38469AE53F0C}" presName="connectorText" presStyleLbl="sibTrans2D1" presStyleIdx="1" presStyleCnt="2"/>
      <dgm:spPr/>
      <dgm:t>
        <a:bodyPr/>
        <a:lstStyle/>
        <a:p>
          <a:endParaRPr lang="en-SG"/>
        </a:p>
      </dgm:t>
    </dgm:pt>
    <dgm:pt modelId="{736CF7D1-4E39-491B-8E04-40785B55E0D6}" type="pres">
      <dgm:prSet presAssocID="{77E7B68D-C630-4578-9606-86EC2D8C94A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5B197FA4-8C58-49AA-AA08-C9637CF5B620}" srcId="{963CF096-2F8F-4C4A-863D-A9DAA63D0790}" destId="{39F3A12F-BF31-42C0-AF42-F98222F0E4A8}" srcOrd="1" destOrd="0" parTransId="{5A582481-D06A-4AB8-9C63-17E858ADE3F6}" sibTransId="{0E689032-729A-4211-9E0F-38469AE53F0C}"/>
    <dgm:cxn modelId="{8FF6CDE0-DE65-4399-844E-5C26A8F11B4B}" srcId="{963CF096-2F8F-4C4A-863D-A9DAA63D0790}" destId="{CE4DB238-6C92-452E-91E3-7EF88622BE73}" srcOrd="0" destOrd="0" parTransId="{48106ED3-4EC0-4FE1-875B-D88997E9017B}" sibTransId="{70761A4B-22D9-4588-A08C-FC3091821E02}"/>
    <dgm:cxn modelId="{B5D973B1-1C89-474F-956D-38DA33FC32B8}" type="presOf" srcId="{77E7B68D-C630-4578-9606-86EC2D8C94AF}" destId="{736CF7D1-4E39-491B-8E04-40785B55E0D6}" srcOrd="0" destOrd="0" presId="urn:microsoft.com/office/officeart/2005/8/layout/process1"/>
    <dgm:cxn modelId="{C248C393-0FBF-4B4E-A63B-3C946A197655}" type="presOf" srcId="{CE4DB238-6C92-452E-91E3-7EF88622BE73}" destId="{BE5A7F3A-7499-4F0F-9EEE-CE0A1A9D4DA4}" srcOrd="0" destOrd="0" presId="urn:microsoft.com/office/officeart/2005/8/layout/process1"/>
    <dgm:cxn modelId="{D69E8CC5-286B-4859-963A-D7C2AED58331}" type="presOf" srcId="{39F3A12F-BF31-42C0-AF42-F98222F0E4A8}" destId="{DA31966B-66D6-4984-93FF-E6F4BB22CAFB}" srcOrd="0" destOrd="0" presId="urn:microsoft.com/office/officeart/2005/8/layout/process1"/>
    <dgm:cxn modelId="{4837828C-4B5B-480F-BF3C-48A16D830781}" type="presOf" srcId="{963CF096-2F8F-4C4A-863D-A9DAA63D0790}" destId="{4A84E92A-38DB-4A68-ADDC-94BBAE3734BD}" srcOrd="0" destOrd="0" presId="urn:microsoft.com/office/officeart/2005/8/layout/process1"/>
    <dgm:cxn modelId="{706931D0-0F23-439F-8047-48839A8E3DA4}" type="presOf" srcId="{0E689032-729A-4211-9E0F-38469AE53F0C}" destId="{81E8DF53-AF06-4972-9D07-80860222F921}" srcOrd="1" destOrd="0" presId="urn:microsoft.com/office/officeart/2005/8/layout/process1"/>
    <dgm:cxn modelId="{20F508DD-6A3A-47A0-AB73-061D8813A629}" type="presOf" srcId="{0E689032-729A-4211-9E0F-38469AE53F0C}" destId="{8137F36B-867D-4BD4-8B1B-9B2CA03A465E}" srcOrd="0" destOrd="0" presId="urn:microsoft.com/office/officeart/2005/8/layout/process1"/>
    <dgm:cxn modelId="{A47A5385-3703-48A5-A795-2B8664BAA54A}" type="presOf" srcId="{70761A4B-22D9-4588-A08C-FC3091821E02}" destId="{089994CB-E68C-42D9-B67C-4CD76AF99FCB}" srcOrd="1" destOrd="0" presId="urn:microsoft.com/office/officeart/2005/8/layout/process1"/>
    <dgm:cxn modelId="{1E6A77F0-6C36-4AC4-9EA1-0207FEAB8148}" type="presOf" srcId="{70761A4B-22D9-4588-A08C-FC3091821E02}" destId="{02BB6C87-295F-48A1-8633-ECEE7B3E78F9}" srcOrd="0" destOrd="0" presId="urn:microsoft.com/office/officeart/2005/8/layout/process1"/>
    <dgm:cxn modelId="{1DC656CE-9178-40F2-A206-0C0A61C0CF13}" srcId="{963CF096-2F8F-4C4A-863D-A9DAA63D0790}" destId="{77E7B68D-C630-4578-9606-86EC2D8C94AF}" srcOrd="2" destOrd="0" parTransId="{F07D4161-7080-4207-9AD9-2DFDC2004B0C}" sibTransId="{85B5B0CC-7883-4247-AA2C-80CE5D8899A9}"/>
    <dgm:cxn modelId="{DBA5EACB-97D0-481E-9ED8-C78D92F069DB}" type="presParOf" srcId="{4A84E92A-38DB-4A68-ADDC-94BBAE3734BD}" destId="{BE5A7F3A-7499-4F0F-9EEE-CE0A1A9D4DA4}" srcOrd="0" destOrd="0" presId="urn:microsoft.com/office/officeart/2005/8/layout/process1"/>
    <dgm:cxn modelId="{54C20594-3B4F-4DEB-B134-CC361A8B32F1}" type="presParOf" srcId="{4A84E92A-38DB-4A68-ADDC-94BBAE3734BD}" destId="{02BB6C87-295F-48A1-8633-ECEE7B3E78F9}" srcOrd="1" destOrd="0" presId="urn:microsoft.com/office/officeart/2005/8/layout/process1"/>
    <dgm:cxn modelId="{F76E1F67-9480-4A9C-A02B-CFE674DF28C5}" type="presParOf" srcId="{02BB6C87-295F-48A1-8633-ECEE7B3E78F9}" destId="{089994CB-E68C-42D9-B67C-4CD76AF99FCB}" srcOrd="0" destOrd="0" presId="urn:microsoft.com/office/officeart/2005/8/layout/process1"/>
    <dgm:cxn modelId="{997A4C3F-C158-476C-82C5-3188473246F6}" type="presParOf" srcId="{4A84E92A-38DB-4A68-ADDC-94BBAE3734BD}" destId="{DA31966B-66D6-4984-93FF-E6F4BB22CAFB}" srcOrd="2" destOrd="0" presId="urn:microsoft.com/office/officeart/2005/8/layout/process1"/>
    <dgm:cxn modelId="{42B49763-D557-40CF-AAAC-22D99C7D1498}" type="presParOf" srcId="{4A84E92A-38DB-4A68-ADDC-94BBAE3734BD}" destId="{8137F36B-867D-4BD4-8B1B-9B2CA03A465E}" srcOrd="3" destOrd="0" presId="urn:microsoft.com/office/officeart/2005/8/layout/process1"/>
    <dgm:cxn modelId="{2D0CA4FE-51DB-471A-B839-F0953CE534C8}" type="presParOf" srcId="{8137F36B-867D-4BD4-8B1B-9B2CA03A465E}" destId="{81E8DF53-AF06-4972-9D07-80860222F921}" srcOrd="0" destOrd="0" presId="urn:microsoft.com/office/officeart/2005/8/layout/process1"/>
    <dgm:cxn modelId="{69598EF3-B595-47B2-9E8C-0132DD5C55B3}" type="presParOf" srcId="{4A84E92A-38DB-4A68-ADDC-94BBAE3734BD}" destId="{736CF7D1-4E39-491B-8E04-40785B55E0D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3CF096-2F8F-4C4A-863D-A9DAA63D0790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</dgm:pt>
    <dgm:pt modelId="{CE4DB238-6C92-452E-91E3-7EF88622BE73}">
      <dgm:prSet phldrT="[Text]"/>
      <dgm:spPr/>
      <dgm:t>
        <a:bodyPr/>
        <a:lstStyle/>
        <a:p>
          <a:r>
            <a:rPr lang="en-SG" dirty="0" smtClean="0"/>
            <a:t>Minimum: </a:t>
          </a:r>
          <a:br>
            <a:rPr lang="en-SG" dirty="0" smtClean="0"/>
          </a:br>
          <a:r>
            <a:rPr lang="en-SG" dirty="0" smtClean="0"/>
            <a:t>DI Water</a:t>
          </a:r>
          <a:endParaRPr lang="en-SG" dirty="0"/>
        </a:p>
      </dgm:t>
    </dgm:pt>
    <dgm:pt modelId="{48106ED3-4EC0-4FE1-875B-D88997E9017B}" type="parTrans" cxnId="{8FF6CDE0-DE65-4399-844E-5C26A8F11B4B}">
      <dgm:prSet/>
      <dgm:spPr/>
      <dgm:t>
        <a:bodyPr/>
        <a:lstStyle/>
        <a:p>
          <a:endParaRPr lang="en-SG"/>
        </a:p>
      </dgm:t>
    </dgm:pt>
    <dgm:pt modelId="{70761A4B-22D9-4588-A08C-FC3091821E02}" type="sibTrans" cxnId="{8FF6CDE0-DE65-4399-844E-5C26A8F11B4B}">
      <dgm:prSet/>
      <dgm:spPr/>
      <dgm:t>
        <a:bodyPr/>
        <a:lstStyle/>
        <a:p>
          <a:endParaRPr lang="en-SG"/>
        </a:p>
      </dgm:t>
    </dgm:pt>
    <dgm:pt modelId="{77E7B68D-C630-4578-9606-86EC2D8C94AF}">
      <dgm:prSet phldrT="[Text]"/>
      <dgm:spPr/>
      <dgm:t>
        <a:bodyPr/>
        <a:lstStyle/>
        <a:p>
          <a:r>
            <a:rPr lang="en-SG" dirty="0" smtClean="0"/>
            <a:t>Upper Threshold: </a:t>
          </a:r>
          <a:br>
            <a:rPr lang="en-SG" dirty="0" smtClean="0"/>
          </a:br>
          <a:r>
            <a:rPr lang="en-SG" dirty="0" smtClean="0"/>
            <a:t>960 ppm</a:t>
          </a:r>
          <a:endParaRPr lang="en-SG" dirty="0"/>
        </a:p>
      </dgm:t>
    </dgm:pt>
    <dgm:pt modelId="{F07D4161-7080-4207-9AD9-2DFDC2004B0C}" type="parTrans" cxnId="{1DC656CE-9178-40F2-A206-0C0A61C0CF13}">
      <dgm:prSet/>
      <dgm:spPr/>
      <dgm:t>
        <a:bodyPr/>
        <a:lstStyle/>
        <a:p>
          <a:endParaRPr lang="en-SG"/>
        </a:p>
      </dgm:t>
    </dgm:pt>
    <dgm:pt modelId="{85B5B0CC-7883-4247-AA2C-80CE5D8899A9}" type="sibTrans" cxnId="{1DC656CE-9178-40F2-A206-0C0A61C0CF13}">
      <dgm:prSet/>
      <dgm:spPr/>
      <dgm:t>
        <a:bodyPr/>
        <a:lstStyle/>
        <a:p>
          <a:endParaRPr lang="en-SG"/>
        </a:p>
      </dgm:t>
    </dgm:pt>
    <dgm:pt modelId="{39F3A12F-BF31-42C0-AF42-F98222F0E4A8}">
      <dgm:prSet phldrT="[Text]"/>
      <dgm:spPr/>
      <dgm:t>
        <a:bodyPr/>
        <a:lstStyle/>
        <a:p>
          <a:r>
            <a:rPr lang="en-SG" dirty="0" smtClean="0"/>
            <a:t>Human Threshold:</a:t>
          </a:r>
          <a:br>
            <a:rPr lang="en-SG" dirty="0" smtClean="0"/>
          </a:br>
          <a:r>
            <a:rPr lang="en-SG" dirty="0" smtClean="0"/>
            <a:t>13.74 ppm</a:t>
          </a:r>
          <a:endParaRPr lang="en-SG" dirty="0"/>
        </a:p>
      </dgm:t>
    </dgm:pt>
    <dgm:pt modelId="{5A582481-D06A-4AB8-9C63-17E858ADE3F6}" type="parTrans" cxnId="{5B197FA4-8C58-49AA-AA08-C9637CF5B620}">
      <dgm:prSet/>
      <dgm:spPr/>
      <dgm:t>
        <a:bodyPr/>
        <a:lstStyle/>
        <a:p>
          <a:endParaRPr lang="en-SG"/>
        </a:p>
      </dgm:t>
    </dgm:pt>
    <dgm:pt modelId="{0E689032-729A-4211-9E0F-38469AE53F0C}" type="sibTrans" cxnId="{5B197FA4-8C58-49AA-AA08-C9637CF5B620}">
      <dgm:prSet/>
      <dgm:spPr/>
      <dgm:t>
        <a:bodyPr/>
        <a:lstStyle/>
        <a:p>
          <a:endParaRPr lang="en-SG"/>
        </a:p>
      </dgm:t>
    </dgm:pt>
    <dgm:pt modelId="{4A84E92A-38DB-4A68-ADDC-94BBAE3734BD}" type="pres">
      <dgm:prSet presAssocID="{963CF096-2F8F-4C4A-863D-A9DAA63D0790}" presName="Name0" presStyleCnt="0">
        <dgm:presLayoutVars>
          <dgm:dir/>
          <dgm:resizeHandles val="exact"/>
        </dgm:presLayoutVars>
      </dgm:prSet>
      <dgm:spPr/>
    </dgm:pt>
    <dgm:pt modelId="{BE5A7F3A-7499-4F0F-9EEE-CE0A1A9D4DA4}" type="pres">
      <dgm:prSet presAssocID="{CE4DB238-6C92-452E-91E3-7EF88622BE7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02BB6C87-295F-48A1-8633-ECEE7B3E78F9}" type="pres">
      <dgm:prSet presAssocID="{70761A4B-22D9-4588-A08C-FC3091821E02}" presName="sibTrans" presStyleLbl="sibTrans2D1" presStyleIdx="0" presStyleCnt="2"/>
      <dgm:spPr/>
      <dgm:t>
        <a:bodyPr/>
        <a:lstStyle/>
        <a:p>
          <a:endParaRPr lang="en-SG"/>
        </a:p>
      </dgm:t>
    </dgm:pt>
    <dgm:pt modelId="{089994CB-E68C-42D9-B67C-4CD76AF99FCB}" type="pres">
      <dgm:prSet presAssocID="{70761A4B-22D9-4588-A08C-FC3091821E02}" presName="connectorText" presStyleLbl="sibTrans2D1" presStyleIdx="0" presStyleCnt="2"/>
      <dgm:spPr/>
      <dgm:t>
        <a:bodyPr/>
        <a:lstStyle/>
        <a:p>
          <a:endParaRPr lang="en-SG"/>
        </a:p>
      </dgm:t>
    </dgm:pt>
    <dgm:pt modelId="{DA31966B-66D6-4984-93FF-E6F4BB22CAFB}" type="pres">
      <dgm:prSet presAssocID="{39F3A12F-BF31-42C0-AF42-F98222F0E4A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8137F36B-867D-4BD4-8B1B-9B2CA03A465E}" type="pres">
      <dgm:prSet presAssocID="{0E689032-729A-4211-9E0F-38469AE53F0C}" presName="sibTrans" presStyleLbl="sibTrans2D1" presStyleIdx="1" presStyleCnt="2"/>
      <dgm:spPr/>
      <dgm:t>
        <a:bodyPr/>
        <a:lstStyle/>
        <a:p>
          <a:endParaRPr lang="en-SG"/>
        </a:p>
      </dgm:t>
    </dgm:pt>
    <dgm:pt modelId="{81E8DF53-AF06-4972-9D07-80860222F921}" type="pres">
      <dgm:prSet presAssocID="{0E689032-729A-4211-9E0F-38469AE53F0C}" presName="connectorText" presStyleLbl="sibTrans2D1" presStyleIdx="1" presStyleCnt="2"/>
      <dgm:spPr/>
      <dgm:t>
        <a:bodyPr/>
        <a:lstStyle/>
        <a:p>
          <a:endParaRPr lang="en-SG"/>
        </a:p>
      </dgm:t>
    </dgm:pt>
    <dgm:pt modelId="{736CF7D1-4E39-491B-8E04-40785B55E0D6}" type="pres">
      <dgm:prSet presAssocID="{77E7B68D-C630-4578-9606-86EC2D8C94A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5B197FA4-8C58-49AA-AA08-C9637CF5B620}" srcId="{963CF096-2F8F-4C4A-863D-A9DAA63D0790}" destId="{39F3A12F-BF31-42C0-AF42-F98222F0E4A8}" srcOrd="1" destOrd="0" parTransId="{5A582481-D06A-4AB8-9C63-17E858ADE3F6}" sibTransId="{0E689032-729A-4211-9E0F-38469AE53F0C}"/>
    <dgm:cxn modelId="{8FF6CDE0-DE65-4399-844E-5C26A8F11B4B}" srcId="{963CF096-2F8F-4C4A-863D-A9DAA63D0790}" destId="{CE4DB238-6C92-452E-91E3-7EF88622BE73}" srcOrd="0" destOrd="0" parTransId="{48106ED3-4EC0-4FE1-875B-D88997E9017B}" sibTransId="{70761A4B-22D9-4588-A08C-FC3091821E02}"/>
    <dgm:cxn modelId="{3866BE7C-FC60-4463-9A29-43F3099011D8}" type="presOf" srcId="{CE4DB238-6C92-452E-91E3-7EF88622BE73}" destId="{BE5A7F3A-7499-4F0F-9EEE-CE0A1A9D4DA4}" srcOrd="0" destOrd="0" presId="urn:microsoft.com/office/officeart/2005/8/layout/process1"/>
    <dgm:cxn modelId="{67EA6796-E0A8-48BF-AAF4-CCE1A700CFFA}" type="presOf" srcId="{39F3A12F-BF31-42C0-AF42-F98222F0E4A8}" destId="{DA31966B-66D6-4984-93FF-E6F4BB22CAFB}" srcOrd="0" destOrd="0" presId="urn:microsoft.com/office/officeart/2005/8/layout/process1"/>
    <dgm:cxn modelId="{55385A73-5C6A-460B-B54A-D6AF07BEA1B4}" type="presOf" srcId="{0E689032-729A-4211-9E0F-38469AE53F0C}" destId="{81E8DF53-AF06-4972-9D07-80860222F921}" srcOrd="1" destOrd="0" presId="urn:microsoft.com/office/officeart/2005/8/layout/process1"/>
    <dgm:cxn modelId="{F133467E-337C-4BBA-AAA5-6820F6BCF8F5}" type="presOf" srcId="{0E689032-729A-4211-9E0F-38469AE53F0C}" destId="{8137F36B-867D-4BD4-8B1B-9B2CA03A465E}" srcOrd="0" destOrd="0" presId="urn:microsoft.com/office/officeart/2005/8/layout/process1"/>
    <dgm:cxn modelId="{9B8CB79E-42EA-4817-B02D-4E6BEE52C483}" type="presOf" srcId="{77E7B68D-C630-4578-9606-86EC2D8C94AF}" destId="{736CF7D1-4E39-491B-8E04-40785B55E0D6}" srcOrd="0" destOrd="0" presId="urn:microsoft.com/office/officeart/2005/8/layout/process1"/>
    <dgm:cxn modelId="{9F7A1941-84CC-4794-9C10-F4FDE91BABE5}" type="presOf" srcId="{70761A4B-22D9-4588-A08C-FC3091821E02}" destId="{089994CB-E68C-42D9-B67C-4CD76AF99FCB}" srcOrd="1" destOrd="0" presId="urn:microsoft.com/office/officeart/2005/8/layout/process1"/>
    <dgm:cxn modelId="{0A99DC92-EABE-48B8-818B-D7C80A9144CD}" type="presOf" srcId="{963CF096-2F8F-4C4A-863D-A9DAA63D0790}" destId="{4A84E92A-38DB-4A68-ADDC-94BBAE3734BD}" srcOrd="0" destOrd="0" presId="urn:microsoft.com/office/officeart/2005/8/layout/process1"/>
    <dgm:cxn modelId="{3A8FFB38-C95B-4B8A-90A3-D1D0F7615C19}" type="presOf" srcId="{70761A4B-22D9-4588-A08C-FC3091821E02}" destId="{02BB6C87-295F-48A1-8633-ECEE7B3E78F9}" srcOrd="0" destOrd="0" presId="urn:microsoft.com/office/officeart/2005/8/layout/process1"/>
    <dgm:cxn modelId="{1DC656CE-9178-40F2-A206-0C0A61C0CF13}" srcId="{963CF096-2F8F-4C4A-863D-A9DAA63D0790}" destId="{77E7B68D-C630-4578-9606-86EC2D8C94AF}" srcOrd="2" destOrd="0" parTransId="{F07D4161-7080-4207-9AD9-2DFDC2004B0C}" sibTransId="{85B5B0CC-7883-4247-AA2C-80CE5D8899A9}"/>
    <dgm:cxn modelId="{0F9C439F-081A-467B-AADF-28DEE540445F}" type="presParOf" srcId="{4A84E92A-38DB-4A68-ADDC-94BBAE3734BD}" destId="{BE5A7F3A-7499-4F0F-9EEE-CE0A1A9D4DA4}" srcOrd="0" destOrd="0" presId="urn:microsoft.com/office/officeart/2005/8/layout/process1"/>
    <dgm:cxn modelId="{F4366301-B2EF-4228-854A-BB4FDAA9F3C8}" type="presParOf" srcId="{4A84E92A-38DB-4A68-ADDC-94BBAE3734BD}" destId="{02BB6C87-295F-48A1-8633-ECEE7B3E78F9}" srcOrd="1" destOrd="0" presId="urn:microsoft.com/office/officeart/2005/8/layout/process1"/>
    <dgm:cxn modelId="{600D0710-B794-432F-8249-2139D5761B5A}" type="presParOf" srcId="{02BB6C87-295F-48A1-8633-ECEE7B3E78F9}" destId="{089994CB-E68C-42D9-B67C-4CD76AF99FCB}" srcOrd="0" destOrd="0" presId="urn:microsoft.com/office/officeart/2005/8/layout/process1"/>
    <dgm:cxn modelId="{8BA5CEF9-1967-4B8D-9613-61B12EDE5623}" type="presParOf" srcId="{4A84E92A-38DB-4A68-ADDC-94BBAE3734BD}" destId="{DA31966B-66D6-4984-93FF-E6F4BB22CAFB}" srcOrd="2" destOrd="0" presId="urn:microsoft.com/office/officeart/2005/8/layout/process1"/>
    <dgm:cxn modelId="{2DF21FDB-B40B-4AF0-B92E-A86EA2764C96}" type="presParOf" srcId="{4A84E92A-38DB-4A68-ADDC-94BBAE3734BD}" destId="{8137F36B-867D-4BD4-8B1B-9B2CA03A465E}" srcOrd="3" destOrd="0" presId="urn:microsoft.com/office/officeart/2005/8/layout/process1"/>
    <dgm:cxn modelId="{1B1D6BA8-3950-404D-95F8-54B3AB7A5C85}" type="presParOf" srcId="{8137F36B-867D-4BD4-8B1B-9B2CA03A465E}" destId="{81E8DF53-AF06-4972-9D07-80860222F921}" srcOrd="0" destOrd="0" presId="urn:microsoft.com/office/officeart/2005/8/layout/process1"/>
    <dgm:cxn modelId="{6C7A82A2-BC20-4F22-B3E9-792CC2B5A7E3}" type="presParOf" srcId="{4A84E92A-38DB-4A68-ADDC-94BBAE3734BD}" destId="{736CF7D1-4E39-491B-8E04-40785B55E0D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8A83B0D-236D-4112-8AEC-310C50DECE57}" type="doc">
      <dgm:prSet loTypeId="urn:microsoft.com/office/officeart/2005/8/layout/lProcess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SG"/>
        </a:p>
      </dgm:t>
    </dgm:pt>
    <dgm:pt modelId="{238E3631-96A6-4C48-9546-118F8F29B61B}">
      <dgm:prSet phldrT="[Text]"/>
      <dgm:spPr/>
      <dgm:t>
        <a:bodyPr/>
        <a:lstStyle/>
        <a:p>
          <a:r>
            <a:rPr lang="en-SG" dirty="0" smtClean="0">
              <a:latin typeface="+mj-lt"/>
              <a:ea typeface="Roboto Condensed" pitchFamily="2" charset="0"/>
            </a:rPr>
            <a:t>Independent variable</a:t>
          </a:r>
          <a:endParaRPr lang="en-SG" dirty="0">
            <a:latin typeface="+mj-lt"/>
            <a:ea typeface="Roboto Condensed" pitchFamily="2" charset="0"/>
          </a:endParaRPr>
        </a:p>
      </dgm:t>
    </dgm:pt>
    <dgm:pt modelId="{B3A4D47D-707C-4058-853F-D9BCDFE96A76}" type="parTrans" cxnId="{41CF90BE-952D-4A9D-8972-1A5B80B8162B}">
      <dgm:prSet/>
      <dgm:spPr/>
      <dgm:t>
        <a:bodyPr/>
        <a:lstStyle/>
        <a:p>
          <a:endParaRPr lang="en-SG"/>
        </a:p>
      </dgm:t>
    </dgm:pt>
    <dgm:pt modelId="{C85F0B04-A39F-4E4F-BAC8-DBF6C64F8CA6}" type="sibTrans" cxnId="{41CF90BE-952D-4A9D-8972-1A5B80B8162B}">
      <dgm:prSet/>
      <dgm:spPr/>
      <dgm:t>
        <a:bodyPr/>
        <a:lstStyle/>
        <a:p>
          <a:endParaRPr lang="en-SG"/>
        </a:p>
      </dgm:t>
    </dgm:pt>
    <dgm:pt modelId="{51B5061F-D13E-4423-80A8-71122DF857F7}">
      <dgm:prSet phldrT="[Text]" custT="1"/>
      <dgm:spPr/>
      <dgm:t>
        <a:bodyPr/>
        <a:lstStyle/>
        <a:p>
          <a:r>
            <a:rPr lang="en-SG" sz="1600" dirty="0" smtClean="0"/>
            <a:t>Initial Concentration of Heavy Metal Ion Solution</a:t>
          </a:r>
          <a:endParaRPr lang="en-SG" sz="1600" dirty="0"/>
        </a:p>
      </dgm:t>
    </dgm:pt>
    <dgm:pt modelId="{86F042B7-95E4-47FA-B14A-D9925D56FB29}" type="parTrans" cxnId="{AAA7A36B-7043-4928-93C2-68AB9DA994BF}">
      <dgm:prSet/>
      <dgm:spPr/>
      <dgm:t>
        <a:bodyPr/>
        <a:lstStyle/>
        <a:p>
          <a:endParaRPr lang="en-SG"/>
        </a:p>
      </dgm:t>
    </dgm:pt>
    <dgm:pt modelId="{A16FDD45-4A28-4A94-8797-2CA727CBA9BF}" type="sibTrans" cxnId="{AAA7A36B-7043-4928-93C2-68AB9DA994BF}">
      <dgm:prSet/>
      <dgm:spPr/>
      <dgm:t>
        <a:bodyPr/>
        <a:lstStyle/>
        <a:p>
          <a:endParaRPr lang="en-SG"/>
        </a:p>
      </dgm:t>
    </dgm:pt>
    <dgm:pt modelId="{0B6D3B1A-8E61-43DA-A472-2B128304C92E}">
      <dgm:prSet phldrT="[Text]"/>
      <dgm:spPr/>
      <dgm:t>
        <a:bodyPr/>
        <a:lstStyle/>
        <a:p>
          <a:r>
            <a:rPr lang="en-SG" dirty="0" smtClean="0">
              <a:latin typeface="+mj-lt"/>
            </a:rPr>
            <a:t>Controlled Variables</a:t>
          </a:r>
          <a:endParaRPr lang="en-SG" dirty="0">
            <a:latin typeface="+mj-lt"/>
          </a:endParaRPr>
        </a:p>
      </dgm:t>
    </dgm:pt>
    <dgm:pt modelId="{C210466A-EDB1-48BB-8B94-E5C91C9AA225}" type="parTrans" cxnId="{9F0841CB-BEEA-4638-9B21-9A813748359F}">
      <dgm:prSet/>
      <dgm:spPr/>
      <dgm:t>
        <a:bodyPr/>
        <a:lstStyle/>
        <a:p>
          <a:endParaRPr lang="en-SG"/>
        </a:p>
      </dgm:t>
    </dgm:pt>
    <dgm:pt modelId="{31D79755-8225-4A63-BB9D-CA355ECD2A55}" type="sibTrans" cxnId="{9F0841CB-BEEA-4638-9B21-9A813748359F}">
      <dgm:prSet/>
      <dgm:spPr/>
      <dgm:t>
        <a:bodyPr/>
        <a:lstStyle/>
        <a:p>
          <a:endParaRPr lang="en-SG"/>
        </a:p>
      </dgm:t>
    </dgm:pt>
    <dgm:pt modelId="{F715D3A7-E601-49E9-9E86-ABFF1061F8CE}">
      <dgm:prSet phldrT="[Text]" custT="1"/>
      <dgm:spPr/>
      <dgm:t>
        <a:bodyPr/>
        <a:lstStyle/>
        <a:p>
          <a:r>
            <a:rPr lang="en-SG" sz="1600" dirty="0" smtClean="0"/>
            <a:t>Mass of live Algae used</a:t>
          </a:r>
          <a:endParaRPr lang="en-SG" sz="1600" dirty="0"/>
        </a:p>
      </dgm:t>
    </dgm:pt>
    <dgm:pt modelId="{B4B9ADFD-F223-4231-B32C-14E4D8B23D90}" type="parTrans" cxnId="{C228B192-6DEB-412D-8245-00FD519D32C3}">
      <dgm:prSet/>
      <dgm:spPr/>
      <dgm:t>
        <a:bodyPr/>
        <a:lstStyle/>
        <a:p>
          <a:endParaRPr lang="en-SG"/>
        </a:p>
      </dgm:t>
    </dgm:pt>
    <dgm:pt modelId="{5558AF73-FDB1-4C21-A76A-88D04EBE23EB}" type="sibTrans" cxnId="{C228B192-6DEB-412D-8245-00FD519D32C3}">
      <dgm:prSet/>
      <dgm:spPr/>
      <dgm:t>
        <a:bodyPr/>
        <a:lstStyle/>
        <a:p>
          <a:endParaRPr lang="en-SG"/>
        </a:p>
      </dgm:t>
    </dgm:pt>
    <dgm:pt modelId="{D823CF71-0209-4CF3-8C39-C940762CBE84}">
      <dgm:prSet phldrT="[Text]" custT="1"/>
      <dgm:spPr/>
      <dgm:t>
        <a:bodyPr/>
        <a:lstStyle/>
        <a:p>
          <a:r>
            <a:rPr lang="en-SG" sz="1600" dirty="0" smtClean="0"/>
            <a:t>Volume of water</a:t>
          </a:r>
          <a:endParaRPr lang="en-SG" sz="1600" dirty="0"/>
        </a:p>
      </dgm:t>
    </dgm:pt>
    <dgm:pt modelId="{D7AC5424-FC56-43DE-878D-79CD7764AD8D}" type="parTrans" cxnId="{0E02987A-AF7F-4162-A680-AA6B2FFEF6FF}">
      <dgm:prSet/>
      <dgm:spPr/>
      <dgm:t>
        <a:bodyPr/>
        <a:lstStyle/>
        <a:p>
          <a:endParaRPr lang="en-SG"/>
        </a:p>
      </dgm:t>
    </dgm:pt>
    <dgm:pt modelId="{81AC8905-3C26-4791-ACA5-415CEA14A629}" type="sibTrans" cxnId="{0E02987A-AF7F-4162-A680-AA6B2FFEF6FF}">
      <dgm:prSet/>
      <dgm:spPr/>
      <dgm:t>
        <a:bodyPr/>
        <a:lstStyle/>
        <a:p>
          <a:endParaRPr lang="en-SG"/>
        </a:p>
      </dgm:t>
    </dgm:pt>
    <dgm:pt modelId="{B8B70870-1C27-4604-8DFB-3AB11BF2704B}">
      <dgm:prSet phldrT="[Text]"/>
      <dgm:spPr/>
      <dgm:t>
        <a:bodyPr/>
        <a:lstStyle/>
        <a:p>
          <a:r>
            <a:rPr lang="en-SG" dirty="0" smtClean="0">
              <a:latin typeface="+mj-lt"/>
            </a:rPr>
            <a:t>Dependent Variable</a:t>
          </a:r>
          <a:endParaRPr lang="en-SG" dirty="0">
            <a:latin typeface="+mj-lt"/>
          </a:endParaRPr>
        </a:p>
      </dgm:t>
    </dgm:pt>
    <dgm:pt modelId="{003404E1-E660-41C0-B74F-7F8FC027FD69}" type="parTrans" cxnId="{E8DC4A38-8A82-4E26-8DE9-78C7B29B54D8}">
      <dgm:prSet/>
      <dgm:spPr/>
      <dgm:t>
        <a:bodyPr/>
        <a:lstStyle/>
        <a:p>
          <a:endParaRPr lang="en-SG"/>
        </a:p>
      </dgm:t>
    </dgm:pt>
    <dgm:pt modelId="{69BF5C80-B5E4-491D-8618-B35106BDA5B8}" type="sibTrans" cxnId="{E8DC4A38-8A82-4E26-8DE9-78C7B29B54D8}">
      <dgm:prSet/>
      <dgm:spPr/>
      <dgm:t>
        <a:bodyPr/>
        <a:lstStyle/>
        <a:p>
          <a:endParaRPr lang="en-SG"/>
        </a:p>
      </dgm:t>
    </dgm:pt>
    <dgm:pt modelId="{AEB154D8-8684-4FED-B740-52D02E8E0447}">
      <dgm:prSet phldrT="[Text]" custT="1"/>
      <dgm:spPr/>
      <dgm:t>
        <a:bodyPr/>
        <a:lstStyle/>
        <a:p>
          <a:r>
            <a:rPr lang="en-SG" sz="2400" dirty="0" smtClean="0"/>
            <a:t>Concentration of Heavy Metal Ion Solution over time</a:t>
          </a:r>
          <a:endParaRPr lang="en-SG" sz="2400" dirty="0"/>
        </a:p>
      </dgm:t>
    </dgm:pt>
    <dgm:pt modelId="{FCC88C69-7C37-4326-8631-08AFBAFDA778}" type="parTrans" cxnId="{98F31BA5-9FC9-4B07-A960-798D94CC007B}">
      <dgm:prSet/>
      <dgm:spPr/>
      <dgm:t>
        <a:bodyPr/>
        <a:lstStyle/>
        <a:p>
          <a:endParaRPr lang="en-SG"/>
        </a:p>
      </dgm:t>
    </dgm:pt>
    <dgm:pt modelId="{BBB9207D-98F1-4A20-9B5E-0C4A8E03DBD2}" type="sibTrans" cxnId="{98F31BA5-9FC9-4B07-A960-798D94CC007B}">
      <dgm:prSet/>
      <dgm:spPr/>
      <dgm:t>
        <a:bodyPr/>
        <a:lstStyle/>
        <a:p>
          <a:endParaRPr lang="en-SG"/>
        </a:p>
      </dgm:t>
    </dgm:pt>
    <dgm:pt modelId="{D008E5E6-CE86-4268-BCAE-17C153D0696E}">
      <dgm:prSet phldrT="[Text]" custT="1"/>
      <dgm:spPr/>
      <dgm:t>
        <a:bodyPr/>
        <a:lstStyle/>
        <a:p>
          <a:r>
            <a:rPr lang="en-SG" sz="1400" dirty="0" smtClean="0"/>
            <a:t>Temperature of surroundings</a:t>
          </a:r>
          <a:endParaRPr lang="en-SG" sz="1400" dirty="0"/>
        </a:p>
      </dgm:t>
    </dgm:pt>
    <dgm:pt modelId="{18484E69-FF3F-453E-92EC-C6BB4418D1B1}" type="parTrans" cxnId="{8CF8B7CC-D24E-4BDD-8AB9-05BF35934DFC}">
      <dgm:prSet/>
      <dgm:spPr/>
      <dgm:t>
        <a:bodyPr/>
        <a:lstStyle/>
        <a:p>
          <a:endParaRPr lang="en-SG"/>
        </a:p>
      </dgm:t>
    </dgm:pt>
    <dgm:pt modelId="{2D8C83BF-2142-4B46-BE3C-82CFDF307FD6}" type="sibTrans" cxnId="{8CF8B7CC-D24E-4BDD-8AB9-05BF35934DFC}">
      <dgm:prSet/>
      <dgm:spPr/>
      <dgm:t>
        <a:bodyPr/>
        <a:lstStyle/>
        <a:p>
          <a:endParaRPr lang="en-SG"/>
        </a:p>
      </dgm:t>
    </dgm:pt>
    <dgm:pt modelId="{CEE84055-8428-4053-92EF-13701CF9BA25}">
      <dgm:prSet phldrT="[Text]" custT="1"/>
      <dgm:spPr/>
      <dgm:t>
        <a:bodyPr/>
        <a:lstStyle/>
        <a:p>
          <a:r>
            <a:rPr lang="en-SG" sz="1600" dirty="0" smtClean="0"/>
            <a:t>Temperature of solution</a:t>
          </a:r>
          <a:endParaRPr lang="en-SG" sz="1600" dirty="0"/>
        </a:p>
      </dgm:t>
    </dgm:pt>
    <dgm:pt modelId="{69FA1550-E571-4BE0-A225-BA1F0110C666}" type="parTrans" cxnId="{A34001A6-D546-4C23-B216-9DF93A5EBD61}">
      <dgm:prSet/>
      <dgm:spPr/>
      <dgm:t>
        <a:bodyPr/>
        <a:lstStyle/>
        <a:p>
          <a:endParaRPr lang="en-SG"/>
        </a:p>
      </dgm:t>
    </dgm:pt>
    <dgm:pt modelId="{FBEC2030-69AC-445C-91A3-8C7A23DEC165}" type="sibTrans" cxnId="{A34001A6-D546-4C23-B216-9DF93A5EBD61}">
      <dgm:prSet/>
      <dgm:spPr/>
      <dgm:t>
        <a:bodyPr/>
        <a:lstStyle/>
        <a:p>
          <a:endParaRPr lang="en-SG"/>
        </a:p>
      </dgm:t>
    </dgm:pt>
    <dgm:pt modelId="{6F3431C3-5F46-4918-9910-CC8DA03F52E7}">
      <dgm:prSet phldrT="[Text]" custT="1"/>
      <dgm:spPr/>
      <dgm:t>
        <a:bodyPr/>
        <a:lstStyle/>
        <a:p>
          <a:r>
            <a:rPr lang="en-SG" sz="1600" dirty="0" smtClean="0"/>
            <a:t>Amount of light available</a:t>
          </a:r>
          <a:endParaRPr lang="en-SG" sz="1600" dirty="0"/>
        </a:p>
      </dgm:t>
    </dgm:pt>
    <dgm:pt modelId="{423226B9-65A0-4981-9998-73898759203D}" type="parTrans" cxnId="{575C28FB-F912-43A5-9601-18880D603C86}">
      <dgm:prSet/>
      <dgm:spPr/>
      <dgm:t>
        <a:bodyPr/>
        <a:lstStyle/>
        <a:p>
          <a:endParaRPr lang="en-SG"/>
        </a:p>
      </dgm:t>
    </dgm:pt>
    <dgm:pt modelId="{0C01D06E-483E-41C7-AC38-C36E3B080B0F}" type="sibTrans" cxnId="{575C28FB-F912-43A5-9601-18880D603C86}">
      <dgm:prSet/>
      <dgm:spPr/>
      <dgm:t>
        <a:bodyPr/>
        <a:lstStyle/>
        <a:p>
          <a:endParaRPr lang="en-SG"/>
        </a:p>
      </dgm:t>
    </dgm:pt>
    <dgm:pt modelId="{79543176-FE04-4B21-910D-40B31EAB09BF}">
      <dgm:prSet phldrT="[Text]"/>
      <dgm:spPr/>
      <dgm:t>
        <a:bodyPr/>
        <a:lstStyle/>
        <a:p>
          <a:r>
            <a:rPr lang="en-SG" dirty="0" smtClean="0"/>
            <a:t>Time interval between each measurement</a:t>
          </a:r>
          <a:endParaRPr lang="en-SG" dirty="0"/>
        </a:p>
      </dgm:t>
    </dgm:pt>
    <dgm:pt modelId="{4E146333-4B18-4144-9F01-EBCD5DC2ACA7}" type="parTrans" cxnId="{F4FAF876-6D4D-43D8-B05A-CA30121A818A}">
      <dgm:prSet/>
      <dgm:spPr/>
      <dgm:t>
        <a:bodyPr/>
        <a:lstStyle/>
        <a:p>
          <a:endParaRPr lang="en-SG"/>
        </a:p>
      </dgm:t>
    </dgm:pt>
    <dgm:pt modelId="{CB4F2828-2787-4143-8B53-155E3FCB6A10}" type="sibTrans" cxnId="{F4FAF876-6D4D-43D8-B05A-CA30121A818A}">
      <dgm:prSet/>
      <dgm:spPr/>
      <dgm:t>
        <a:bodyPr/>
        <a:lstStyle/>
        <a:p>
          <a:endParaRPr lang="en-SG"/>
        </a:p>
      </dgm:t>
    </dgm:pt>
    <dgm:pt modelId="{95ABBB58-86AC-4258-B21E-D6BA86196B3E}">
      <dgm:prSet phldrT="[Text]" custT="1"/>
      <dgm:spPr/>
      <dgm:t>
        <a:bodyPr/>
        <a:lstStyle/>
        <a:p>
          <a:r>
            <a:rPr lang="en-SG" sz="2400" dirty="0" smtClean="0"/>
            <a:t>Type of heavy metal ions</a:t>
          </a:r>
          <a:endParaRPr lang="en-SG" sz="2400" dirty="0"/>
        </a:p>
      </dgm:t>
    </dgm:pt>
    <dgm:pt modelId="{A74BE86E-D075-435F-B834-60505A2FC958}" type="parTrans" cxnId="{27091B02-ED2B-41AA-9E28-8176EF3D609A}">
      <dgm:prSet/>
      <dgm:spPr/>
      <dgm:t>
        <a:bodyPr/>
        <a:lstStyle/>
        <a:p>
          <a:endParaRPr lang="en-SG"/>
        </a:p>
      </dgm:t>
    </dgm:pt>
    <dgm:pt modelId="{1DEED30E-973B-48F9-9AF9-6FEB5713D029}" type="sibTrans" cxnId="{27091B02-ED2B-41AA-9E28-8176EF3D609A}">
      <dgm:prSet/>
      <dgm:spPr/>
      <dgm:t>
        <a:bodyPr/>
        <a:lstStyle/>
        <a:p>
          <a:endParaRPr lang="en-SG"/>
        </a:p>
      </dgm:t>
    </dgm:pt>
    <dgm:pt modelId="{26FAE1C7-9905-421E-8BC2-6EC7190FFF23}">
      <dgm:prSet phldrT="[Text]" custT="1"/>
      <dgm:spPr/>
      <dgm:t>
        <a:bodyPr/>
        <a:lstStyle/>
        <a:p>
          <a:r>
            <a:rPr lang="en-US" sz="2400" dirty="0" smtClean="0"/>
            <a:t>Aliveness of organism</a:t>
          </a:r>
          <a:endParaRPr lang="en-SG" sz="2400" dirty="0"/>
        </a:p>
      </dgm:t>
    </dgm:pt>
    <dgm:pt modelId="{FDB8BB5E-0430-42FA-A5D1-1DC7035D855E}" type="parTrans" cxnId="{A0DF3ED6-C1D1-47C9-8D64-95BDD8468F16}">
      <dgm:prSet/>
      <dgm:spPr/>
      <dgm:t>
        <a:bodyPr/>
        <a:lstStyle/>
        <a:p>
          <a:endParaRPr lang="en-SG"/>
        </a:p>
      </dgm:t>
    </dgm:pt>
    <dgm:pt modelId="{CFD0974F-6708-4500-B388-7F86686AF856}" type="sibTrans" cxnId="{A0DF3ED6-C1D1-47C9-8D64-95BDD8468F16}">
      <dgm:prSet/>
      <dgm:spPr/>
      <dgm:t>
        <a:bodyPr/>
        <a:lstStyle/>
        <a:p>
          <a:endParaRPr lang="en-SG"/>
        </a:p>
      </dgm:t>
    </dgm:pt>
    <dgm:pt modelId="{EAB58A29-6335-4DD0-80AD-515E2F9F84A7}" type="pres">
      <dgm:prSet presAssocID="{B8A83B0D-236D-4112-8AEC-310C50DECE57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9288D438-60D3-4748-B18A-019FF8C82012}" type="pres">
      <dgm:prSet presAssocID="{238E3631-96A6-4C48-9546-118F8F29B61B}" presName="compNode" presStyleCnt="0"/>
      <dgm:spPr/>
      <dgm:t>
        <a:bodyPr/>
        <a:lstStyle/>
        <a:p>
          <a:endParaRPr lang="en-SG"/>
        </a:p>
      </dgm:t>
    </dgm:pt>
    <dgm:pt modelId="{ACF8C8C7-2CED-4CCA-82BD-804DC2FF94F5}" type="pres">
      <dgm:prSet presAssocID="{238E3631-96A6-4C48-9546-118F8F29B61B}" presName="aNode" presStyleLbl="bgShp" presStyleIdx="0" presStyleCnt="3" custLinFactNeighborY="333"/>
      <dgm:spPr/>
      <dgm:t>
        <a:bodyPr/>
        <a:lstStyle/>
        <a:p>
          <a:endParaRPr lang="en-SG"/>
        </a:p>
      </dgm:t>
    </dgm:pt>
    <dgm:pt modelId="{80DD3E5C-8E5B-4006-902C-210C63C0FABA}" type="pres">
      <dgm:prSet presAssocID="{238E3631-96A6-4C48-9546-118F8F29B61B}" presName="textNode" presStyleLbl="bgShp" presStyleIdx="0" presStyleCnt="3"/>
      <dgm:spPr/>
      <dgm:t>
        <a:bodyPr/>
        <a:lstStyle/>
        <a:p>
          <a:endParaRPr lang="en-SG"/>
        </a:p>
      </dgm:t>
    </dgm:pt>
    <dgm:pt modelId="{93687B02-6FDF-45AF-A6D3-7AB3F0455CB9}" type="pres">
      <dgm:prSet presAssocID="{238E3631-96A6-4C48-9546-118F8F29B61B}" presName="compChildNode" presStyleCnt="0"/>
      <dgm:spPr/>
      <dgm:t>
        <a:bodyPr/>
        <a:lstStyle/>
        <a:p>
          <a:endParaRPr lang="en-SG"/>
        </a:p>
      </dgm:t>
    </dgm:pt>
    <dgm:pt modelId="{B09DE4DA-17D4-49A5-B243-90FC40BFA762}" type="pres">
      <dgm:prSet presAssocID="{238E3631-96A6-4C48-9546-118F8F29B61B}" presName="theInnerList" presStyleCnt="0"/>
      <dgm:spPr/>
      <dgm:t>
        <a:bodyPr/>
        <a:lstStyle/>
        <a:p>
          <a:endParaRPr lang="en-SG"/>
        </a:p>
      </dgm:t>
    </dgm:pt>
    <dgm:pt modelId="{ED77AF1B-0426-4EEF-8D3B-E263635878CE}" type="pres">
      <dgm:prSet presAssocID="{51B5061F-D13E-4423-80A8-71122DF857F7}" presName="child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0524FB1A-1025-449C-96DE-2FFC391C49B7}" type="pres">
      <dgm:prSet presAssocID="{51B5061F-D13E-4423-80A8-71122DF857F7}" presName="aSpace2" presStyleCnt="0"/>
      <dgm:spPr/>
      <dgm:t>
        <a:bodyPr/>
        <a:lstStyle/>
        <a:p>
          <a:endParaRPr lang="en-SG"/>
        </a:p>
      </dgm:t>
    </dgm:pt>
    <dgm:pt modelId="{521A3C84-62A7-4773-B629-F6A38AD622E6}" type="pres">
      <dgm:prSet presAssocID="{95ABBB58-86AC-4258-B21E-D6BA86196B3E}" presName="child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CBB48C2D-DBB4-40E3-A65F-38C9A7A7DA9F}" type="pres">
      <dgm:prSet presAssocID="{95ABBB58-86AC-4258-B21E-D6BA86196B3E}" presName="aSpace2" presStyleCnt="0"/>
      <dgm:spPr/>
    </dgm:pt>
    <dgm:pt modelId="{34B57683-B68D-42ED-BEB5-C01D4764BC02}" type="pres">
      <dgm:prSet presAssocID="{26FAE1C7-9905-421E-8BC2-6EC7190FFF23}" presName="child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098A09E6-7227-45D9-A7ED-31B381504245}" type="pres">
      <dgm:prSet presAssocID="{238E3631-96A6-4C48-9546-118F8F29B61B}" presName="aSpace" presStyleCnt="0"/>
      <dgm:spPr/>
      <dgm:t>
        <a:bodyPr/>
        <a:lstStyle/>
        <a:p>
          <a:endParaRPr lang="en-SG"/>
        </a:p>
      </dgm:t>
    </dgm:pt>
    <dgm:pt modelId="{8017DF70-CE7B-4748-A40F-6D3E9C37201C}" type="pres">
      <dgm:prSet presAssocID="{0B6D3B1A-8E61-43DA-A472-2B128304C92E}" presName="compNode" presStyleCnt="0"/>
      <dgm:spPr/>
      <dgm:t>
        <a:bodyPr/>
        <a:lstStyle/>
        <a:p>
          <a:endParaRPr lang="en-SG"/>
        </a:p>
      </dgm:t>
    </dgm:pt>
    <dgm:pt modelId="{2B3D7F4B-18A7-4376-9AE5-DCAF99210688}" type="pres">
      <dgm:prSet presAssocID="{0B6D3B1A-8E61-43DA-A472-2B128304C92E}" presName="aNode" presStyleLbl="bgShp" presStyleIdx="1" presStyleCnt="3"/>
      <dgm:spPr/>
      <dgm:t>
        <a:bodyPr/>
        <a:lstStyle/>
        <a:p>
          <a:endParaRPr lang="en-SG"/>
        </a:p>
      </dgm:t>
    </dgm:pt>
    <dgm:pt modelId="{72E68444-4E90-459C-8B8C-D01BEE5A7D8A}" type="pres">
      <dgm:prSet presAssocID="{0B6D3B1A-8E61-43DA-A472-2B128304C92E}" presName="textNode" presStyleLbl="bgShp" presStyleIdx="1" presStyleCnt="3"/>
      <dgm:spPr/>
      <dgm:t>
        <a:bodyPr/>
        <a:lstStyle/>
        <a:p>
          <a:endParaRPr lang="en-SG"/>
        </a:p>
      </dgm:t>
    </dgm:pt>
    <dgm:pt modelId="{0EE1C6C5-0E7E-4C5B-918E-0F8806183EE4}" type="pres">
      <dgm:prSet presAssocID="{0B6D3B1A-8E61-43DA-A472-2B128304C92E}" presName="compChildNode" presStyleCnt="0"/>
      <dgm:spPr/>
      <dgm:t>
        <a:bodyPr/>
        <a:lstStyle/>
        <a:p>
          <a:endParaRPr lang="en-SG"/>
        </a:p>
      </dgm:t>
    </dgm:pt>
    <dgm:pt modelId="{3219E06B-F98D-4DF4-B3A2-7E02AE3AEE37}" type="pres">
      <dgm:prSet presAssocID="{0B6D3B1A-8E61-43DA-A472-2B128304C92E}" presName="theInnerList" presStyleCnt="0"/>
      <dgm:spPr/>
      <dgm:t>
        <a:bodyPr/>
        <a:lstStyle/>
        <a:p>
          <a:endParaRPr lang="en-SG"/>
        </a:p>
      </dgm:t>
    </dgm:pt>
    <dgm:pt modelId="{6EF5D89F-46B3-4B89-A127-E5A09E8EE1A0}" type="pres">
      <dgm:prSet presAssocID="{F715D3A7-E601-49E9-9E86-ABFF1061F8CE}" presName="child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D4BCB841-C2F9-4250-8852-8ACFA2E493C5}" type="pres">
      <dgm:prSet presAssocID="{F715D3A7-E601-49E9-9E86-ABFF1061F8CE}" presName="aSpace2" presStyleCnt="0"/>
      <dgm:spPr/>
      <dgm:t>
        <a:bodyPr/>
        <a:lstStyle/>
        <a:p>
          <a:endParaRPr lang="en-SG"/>
        </a:p>
      </dgm:t>
    </dgm:pt>
    <dgm:pt modelId="{F005046E-CD86-405B-8328-CC019ABEE455}" type="pres">
      <dgm:prSet presAssocID="{D823CF71-0209-4CF3-8C39-C940762CBE84}" presName="child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46B59411-01D2-40A9-B057-3CCB39B85709}" type="pres">
      <dgm:prSet presAssocID="{D823CF71-0209-4CF3-8C39-C940762CBE84}" presName="aSpace2" presStyleCnt="0"/>
      <dgm:spPr/>
      <dgm:t>
        <a:bodyPr/>
        <a:lstStyle/>
        <a:p>
          <a:endParaRPr lang="en-SG"/>
        </a:p>
      </dgm:t>
    </dgm:pt>
    <dgm:pt modelId="{81F42512-F308-4CBE-A04C-3000451005BB}" type="pres">
      <dgm:prSet presAssocID="{D008E5E6-CE86-4268-BCAE-17C153D0696E}" presName="child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DE4D96B9-2BF7-40C6-B6C0-9FD21902A36F}" type="pres">
      <dgm:prSet presAssocID="{D008E5E6-CE86-4268-BCAE-17C153D0696E}" presName="aSpace2" presStyleCnt="0"/>
      <dgm:spPr/>
      <dgm:t>
        <a:bodyPr/>
        <a:lstStyle/>
        <a:p>
          <a:endParaRPr lang="en-SG"/>
        </a:p>
      </dgm:t>
    </dgm:pt>
    <dgm:pt modelId="{ED095D80-4F8D-4CC8-842B-5D01AFB08430}" type="pres">
      <dgm:prSet presAssocID="{CEE84055-8428-4053-92EF-13701CF9BA25}" presName="child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7498B471-8244-4F8A-A596-792163BADB5E}" type="pres">
      <dgm:prSet presAssocID="{CEE84055-8428-4053-92EF-13701CF9BA25}" presName="aSpace2" presStyleCnt="0"/>
      <dgm:spPr/>
      <dgm:t>
        <a:bodyPr/>
        <a:lstStyle/>
        <a:p>
          <a:endParaRPr lang="en-SG"/>
        </a:p>
      </dgm:t>
    </dgm:pt>
    <dgm:pt modelId="{E61677FF-9AA9-4D38-B4CB-5B72265E78D0}" type="pres">
      <dgm:prSet presAssocID="{6F3431C3-5F46-4918-9910-CC8DA03F52E7}" presName="child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79A1A6A5-BEC1-409E-9E8D-7128B0D40F8F}" type="pres">
      <dgm:prSet presAssocID="{6F3431C3-5F46-4918-9910-CC8DA03F52E7}" presName="aSpace2" presStyleCnt="0"/>
      <dgm:spPr/>
      <dgm:t>
        <a:bodyPr/>
        <a:lstStyle/>
        <a:p>
          <a:endParaRPr lang="en-SG"/>
        </a:p>
      </dgm:t>
    </dgm:pt>
    <dgm:pt modelId="{8B5F889A-7B9C-4486-9470-18403372275D}" type="pres">
      <dgm:prSet presAssocID="{79543176-FE04-4B21-910D-40B31EAB09BF}" presName="child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B34D9E5F-EE57-4A1D-B67B-E48B73591E80}" type="pres">
      <dgm:prSet presAssocID="{0B6D3B1A-8E61-43DA-A472-2B128304C92E}" presName="aSpace" presStyleCnt="0"/>
      <dgm:spPr/>
      <dgm:t>
        <a:bodyPr/>
        <a:lstStyle/>
        <a:p>
          <a:endParaRPr lang="en-SG"/>
        </a:p>
      </dgm:t>
    </dgm:pt>
    <dgm:pt modelId="{F5A51F4A-429B-4B42-A15A-E74885254D1C}" type="pres">
      <dgm:prSet presAssocID="{B8B70870-1C27-4604-8DFB-3AB11BF2704B}" presName="compNode" presStyleCnt="0"/>
      <dgm:spPr/>
      <dgm:t>
        <a:bodyPr/>
        <a:lstStyle/>
        <a:p>
          <a:endParaRPr lang="en-SG"/>
        </a:p>
      </dgm:t>
    </dgm:pt>
    <dgm:pt modelId="{C68E3052-7B8A-4849-94A4-B5160F3AB39C}" type="pres">
      <dgm:prSet presAssocID="{B8B70870-1C27-4604-8DFB-3AB11BF2704B}" presName="aNode" presStyleLbl="bgShp" presStyleIdx="2" presStyleCnt="3"/>
      <dgm:spPr/>
      <dgm:t>
        <a:bodyPr/>
        <a:lstStyle/>
        <a:p>
          <a:endParaRPr lang="en-SG"/>
        </a:p>
      </dgm:t>
    </dgm:pt>
    <dgm:pt modelId="{80EBF59B-DC3F-497E-A72F-91703DB50EFC}" type="pres">
      <dgm:prSet presAssocID="{B8B70870-1C27-4604-8DFB-3AB11BF2704B}" presName="textNode" presStyleLbl="bgShp" presStyleIdx="2" presStyleCnt="3"/>
      <dgm:spPr/>
      <dgm:t>
        <a:bodyPr/>
        <a:lstStyle/>
        <a:p>
          <a:endParaRPr lang="en-SG"/>
        </a:p>
      </dgm:t>
    </dgm:pt>
    <dgm:pt modelId="{51073B47-4332-407B-89BA-5F843F7B2A7C}" type="pres">
      <dgm:prSet presAssocID="{B8B70870-1C27-4604-8DFB-3AB11BF2704B}" presName="compChildNode" presStyleCnt="0"/>
      <dgm:spPr/>
      <dgm:t>
        <a:bodyPr/>
        <a:lstStyle/>
        <a:p>
          <a:endParaRPr lang="en-SG"/>
        </a:p>
      </dgm:t>
    </dgm:pt>
    <dgm:pt modelId="{D4726F07-53D8-44CB-9BAC-BCA00F8DDFA6}" type="pres">
      <dgm:prSet presAssocID="{B8B70870-1C27-4604-8DFB-3AB11BF2704B}" presName="theInnerList" presStyleCnt="0"/>
      <dgm:spPr/>
      <dgm:t>
        <a:bodyPr/>
        <a:lstStyle/>
        <a:p>
          <a:endParaRPr lang="en-SG"/>
        </a:p>
      </dgm:t>
    </dgm:pt>
    <dgm:pt modelId="{B3A3CAF8-A65D-4400-9A53-CC653D1E9399}" type="pres">
      <dgm:prSet presAssocID="{AEB154D8-8684-4FED-B740-52D02E8E0447}" presName="child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20669F5E-8B9B-4463-8E46-777A4B99D2E2}" type="presOf" srcId="{B8A83B0D-236D-4112-8AEC-310C50DECE57}" destId="{EAB58A29-6335-4DD0-80AD-515E2F9F84A7}" srcOrd="0" destOrd="0" presId="urn:microsoft.com/office/officeart/2005/8/layout/lProcess2"/>
    <dgm:cxn modelId="{4A02D75E-0718-418A-B26F-85BA98DC658B}" type="presOf" srcId="{26FAE1C7-9905-421E-8BC2-6EC7190FFF23}" destId="{34B57683-B68D-42ED-BEB5-C01D4764BC02}" srcOrd="0" destOrd="0" presId="urn:microsoft.com/office/officeart/2005/8/layout/lProcess2"/>
    <dgm:cxn modelId="{3E143409-3639-42B8-A38A-5A07F338E017}" type="presOf" srcId="{95ABBB58-86AC-4258-B21E-D6BA86196B3E}" destId="{521A3C84-62A7-4773-B629-F6A38AD622E6}" srcOrd="0" destOrd="0" presId="urn:microsoft.com/office/officeart/2005/8/layout/lProcess2"/>
    <dgm:cxn modelId="{98F31BA5-9FC9-4B07-A960-798D94CC007B}" srcId="{B8B70870-1C27-4604-8DFB-3AB11BF2704B}" destId="{AEB154D8-8684-4FED-B740-52D02E8E0447}" srcOrd="0" destOrd="0" parTransId="{FCC88C69-7C37-4326-8631-08AFBAFDA778}" sibTransId="{BBB9207D-98F1-4A20-9B5E-0C4A8E03DBD2}"/>
    <dgm:cxn modelId="{1A155F68-9AED-4E41-B0BB-2354CE26D1FD}" type="presOf" srcId="{51B5061F-D13E-4423-80A8-71122DF857F7}" destId="{ED77AF1B-0426-4EEF-8D3B-E263635878CE}" srcOrd="0" destOrd="0" presId="urn:microsoft.com/office/officeart/2005/8/layout/lProcess2"/>
    <dgm:cxn modelId="{AAA7A36B-7043-4928-93C2-68AB9DA994BF}" srcId="{238E3631-96A6-4C48-9546-118F8F29B61B}" destId="{51B5061F-D13E-4423-80A8-71122DF857F7}" srcOrd="0" destOrd="0" parTransId="{86F042B7-95E4-47FA-B14A-D9925D56FB29}" sibTransId="{A16FDD45-4A28-4A94-8797-2CA727CBA9BF}"/>
    <dgm:cxn modelId="{6845AB37-EB93-4710-8969-80A503DB2C7C}" type="presOf" srcId="{0B6D3B1A-8E61-43DA-A472-2B128304C92E}" destId="{2B3D7F4B-18A7-4376-9AE5-DCAF99210688}" srcOrd="0" destOrd="0" presId="urn:microsoft.com/office/officeart/2005/8/layout/lProcess2"/>
    <dgm:cxn modelId="{46036EA3-93FE-4E54-8759-0388DFF6B7EE}" type="presOf" srcId="{79543176-FE04-4B21-910D-40B31EAB09BF}" destId="{8B5F889A-7B9C-4486-9470-18403372275D}" srcOrd="0" destOrd="0" presId="urn:microsoft.com/office/officeart/2005/8/layout/lProcess2"/>
    <dgm:cxn modelId="{C39C50CF-ADA1-45C0-8560-2C1C9874AB35}" type="presOf" srcId="{CEE84055-8428-4053-92EF-13701CF9BA25}" destId="{ED095D80-4F8D-4CC8-842B-5D01AFB08430}" srcOrd="0" destOrd="0" presId="urn:microsoft.com/office/officeart/2005/8/layout/lProcess2"/>
    <dgm:cxn modelId="{0E02987A-AF7F-4162-A680-AA6B2FFEF6FF}" srcId="{0B6D3B1A-8E61-43DA-A472-2B128304C92E}" destId="{D823CF71-0209-4CF3-8C39-C940762CBE84}" srcOrd="1" destOrd="0" parTransId="{D7AC5424-FC56-43DE-878D-79CD7764AD8D}" sibTransId="{81AC8905-3C26-4791-ACA5-415CEA14A629}"/>
    <dgm:cxn modelId="{2D713A30-8994-4E03-A28C-D5D1824CDB8A}" type="presOf" srcId="{238E3631-96A6-4C48-9546-118F8F29B61B}" destId="{80DD3E5C-8E5B-4006-902C-210C63C0FABA}" srcOrd="1" destOrd="0" presId="urn:microsoft.com/office/officeart/2005/8/layout/lProcess2"/>
    <dgm:cxn modelId="{E69759E4-1828-42DD-8E9C-273C1D98E22B}" type="presOf" srcId="{238E3631-96A6-4C48-9546-118F8F29B61B}" destId="{ACF8C8C7-2CED-4CCA-82BD-804DC2FF94F5}" srcOrd="0" destOrd="0" presId="urn:microsoft.com/office/officeart/2005/8/layout/lProcess2"/>
    <dgm:cxn modelId="{2980B803-44D0-40DA-A096-B0AC135B35BA}" type="presOf" srcId="{B8B70870-1C27-4604-8DFB-3AB11BF2704B}" destId="{C68E3052-7B8A-4849-94A4-B5160F3AB39C}" srcOrd="0" destOrd="0" presId="urn:microsoft.com/office/officeart/2005/8/layout/lProcess2"/>
    <dgm:cxn modelId="{BB4DFAD3-15F0-4870-AF1B-AE195796C1F2}" type="presOf" srcId="{D823CF71-0209-4CF3-8C39-C940762CBE84}" destId="{F005046E-CD86-405B-8328-CC019ABEE455}" srcOrd="0" destOrd="0" presId="urn:microsoft.com/office/officeart/2005/8/layout/lProcess2"/>
    <dgm:cxn modelId="{E8DC4A38-8A82-4E26-8DE9-78C7B29B54D8}" srcId="{B8A83B0D-236D-4112-8AEC-310C50DECE57}" destId="{B8B70870-1C27-4604-8DFB-3AB11BF2704B}" srcOrd="2" destOrd="0" parTransId="{003404E1-E660-41C0-B74F-7F8FC027FD69}" sibTransId="{69BF5C80-B5E4-491D-8618-B35106BDA5B8}"/>
    <dgm:cxn modelId="{C228B192-6DEB-412D-8245-00FD519D32C3}" srcId="{0B6D3B1A-8E61-43DA-A472-2B128304C92E}" destId="{F715D3A7-E601-49E9-9E86-ABFF1061F8CE}" srcOrd="0" destOrd="0" parTransId="{B4B9ADFD-F223-4231-B32C-14E4D8B23D90}" sibTransId="{5558AF73-FDB1-4C21-A76A-88D04EBE23EB}"/>
    <dgm:cxn modelId="{9F0841CB-BEEA-4638-9B21-9A813748359F}" srcId="{B8A83B0D-236D-4112-8AEC-310C50DECE57}" destId="{0B6D3B1A-8E61-43DA-A472-2B128304C92E}" srcOrd="1" destOrd="0" parTransId="{C210466A-EDB1-48BB-8B94-E5C91C9AA225}" sibTransId="{31D79755-8225-4A63-BB9D-CA355ECD2A55}"/>
    <dgm:cxn modelId="{29AE5CD2-F30F-42FD-9D17-E9EDBE2FAC4F}" type="presOf" srcId="{0B6D3B1A-8E61-43DA-A472-2B128304C92E}" destId="{72E68444-4E90-459C-8B8C-D01BEE5A7D8A}" srcOrd="1" destOrd="0" presId="urn:microsoft.com/office/officeart/2005/8/layout/lProcess2"/>
    <dgm:cxn modelId="{8CF8B7CC-D24E-4BDD-8AB9-05BF35934DFC}" srcId="{0B6D3B1A-8E61-43DA-A472-2B128304C92E}" destId="{D008E5E6-CE86-4268-BCAE-17C153D0696E}" srcOrd="2" destOrd="0" parTransId="{18484E69-FF3F-453E-92EC-C6BB4418D1B1}" sibTransId="{2D8C83BF-2142-4B46-BE3C-82CFDF307FD6}"/>
    <dgm:cxn modelId="{27091B02-ED2B-41AA-9E28-8176EF3D609A}" srcId="{238E3631-96A6-4C48-9546-118F8F29B61B}" destId="{95ABBB58-86AC-4258-B21E-D6BA86196B3E}" srcOrd="1" destOrd="0" parTransId="{A74BE86E-D075-435F-B834-60505A2FC958}" sibTransId="{1DEED30E-973B-48F9-9AF9-6FEB5713D029}"/>
    <dgm:cxn modelId="{A0DF3ED6-C1D1-47C9-8D64-95BDD8468F16}" srcId="{238E3631-96A6-4C48-9546-118F8F29B61B}" destId="{26FAE1C7-9905-421E-8BC2-6EC7190FFF23}" srcOrd="2" destOrd="0" parTransId="{FDB8BB5E-0430-42FA-A5D1-1DC7035D855E}" sibTransId="{CFD0974F-6708-4500-B388-7F86686AF856}"/>
    <dgm:cxn modelId="{5DC9E18B-4DAE-463B-B60F-5D6EB185691B}" type="presOf" srcId="{AEB154D8-8684-4FED-B740-52D02E8E0447}" destId="{B3A3CAF8-A65D-4400-9A53-CC653D1E9399}" srcOrd="0" destOrd="0" presId="urn:microsoft.com/office/officeart/2005/8/layout/lProcess2"/>
    <dgm:cxn modelId="{575C28FB-F912-43A5-9601-18880D603C86}" srcId="{0B6D3B1A-8E61-43DA-A472-2B128304C92E}" destId="{6F3431C3-5F46-4918-9910-CC8DA03F52E7}" srcOrd="4" destOrd="0" parTransId="{423226B9-65A0-4981-9998-73898759203D}" sibTransId="{0C01D06E-483E-41C7-AC38-C36E3B080B0F}"/>
    <dgm:cxn modelId="{41CF90BE-952D-4A9D-8972-1A5B80B8162B}" srcId="{B8A83B0D-236D-4112-8AEC-310C50DECE57}" destId="{238E3631-96A6-4C48-9546-118F8F29B61B}" srcOrd="0" destOrd="0" parTransId="{B3A4D47D-707C-4058-853F-D9BCDFE96A76}" sibTransId="{C85F0B04-A39F-4E4F-BAC8-DBF6C64F8CA6}"/>
    <dgm:cxn modelId="{F4FAF876-6D4D-43D8-B05A-CA30121A818A}" srcId="{0B6D3B1A-8E61-43DA-A472-2B128304C92E}" destId="{79543176-FE04-4B21-910D-40B31EAB09BF}" srcOrd="5" destOrd="0" parTransId="{4E146333-4B18-4144-9F01-EBCD5DC2ACA7}" sibTransId="{CB4F2828-2787-4143-8B53-155E3FCB6A10}"/>
    <dgm:cxn modelId="{E966E566-4A3F-4274-AB45-CECE88A9F3BC}" type="presOf" srcId="{D008E5E6-CE86-4268-BCAE-17C153D0696E}" destId="{81F42512-F308-4CBE-A04C-3000451005BB}" srcOrd="0" destOrd="0" presId="urn:microsoft.com/office/officeart/2005/8/layout/lProcess2"/>
    <dgm:cxn modelId="{A34001A6-D546-4C23-B216-9DF93A5EBD61}" srcId="{0B6D3B1A-8E61-43DA-A472-2B128304C92E}" destId="{CEE84055-8428-4053-92EF-13701CF9BA25}" srcOrd="3" destOrd="0" parTransId="{69FA1550-E571-4BE0-A225-BA1F0110C666}" sibTransId="{FBEC2030-69AC-445C-91A3-8C7A23DEC165}"/>
    <dgm:cxn modelId="{5E4CE7D3-5B08-43CC-88D7-47D6E25F7A3E}" type="presOf" srcId="{F715D3A7-E601-49E9-9E86-ABFF1061F8CE}" destId="{6EF5D89F-46B3-4B89-A127-E5A09E8EE1A0}" srcOrd="0" destOrd="0" presId="urn:microsoft.com/office/officeart/2005/8/layout/lProcess2"/>
    <dgm:cxn modelId="{327FE239-2200-4940-B58A-2E338C154BFE}" type="presOf" srcId="{6F3431C3-5F46-4918-9910-CC8DA03F52E7}" destId="{E61677FF-9AA9-4D38-B4CB-5B72265E78D0}" srcOrd="0" destOrd="0" presId="urn:microsoft.com/office/officeart/2005/8/layout/lProcess2"/>
    <dgm:cxn modelId="{1B116357-75EB-4A48-ADBF-C680FE85EFA9}" type="presOf" srcId="{B8B70870-1C27-4604-8DFB-3AB11BF2704B}" destId="{80EBF59B-DC3F-497E-A72F-91703DB50EFC}" srcOrd="1" destOrd="0" presId="urn:microsoft.com/office/officeart/2005/8/layout/lProcess2"/>
    <dgm:cxn modelId="{2C1E7E25-3700-4061-B7F2-18CB832B2086}" type="presParOf" srcId="{EAB58A29-6335-4DD0-80AD-515E2F9F84A7}" destId="{9288D438-60D3-4748-B18A-019FF8C82012}" srcOrd="0" destOrd="0" presId="urn:microsoft.com/office/officeart/2005/8/layout/lProcess2"/>
    <dgm:cxn modelId="{FC0A4184-4392-44FE-8780-CC4BF08ED8BD}" type="presParOf" srcId="{9288D438-60D3-4748-B18A-019FF8C82012}" destId="{ACF8C8C7-2CED-4CCA-82BD-804DC2FF94F5}" srcOrd="0" destOrd="0" presId="urn:microsoft.com/office/officeart/2005/8/layout/lProcess2"/>
    <dgm:cxn modelId="{D2B2754A-FE01-4ABF-8E26-08CB247ECE76}" type="presParOf" srcId="{9288D438-60D3-4748-B18A-019FF8C82012}" destId="{80DD3E5C-8E5B-4006-902C-210C63C0FABA}" srcOrd="1" destOrd="0" presId="urn:microsoft.com/office/officeart/2005/8/layout/lProcess2"/>
    <dgm:cxn modelId="{9A48CEEB-21E1-4CC4-B5C4-4575FAB406A0}" type="presParOf" srcId="{9288D438-60D3-4748-B18A-019FF8C82012}" destId="{93687B02-6FDF-45AF-A6D3-7AB3F0455CB9}" srcOrd="2" destOrd="0" presId="urn:microsoft.com/office/officeart/2005/8/layout/lProcess2"/>
    <dgm:cxn modelId="{DBEAA200-2CF1-48D8-B678-44BB7F938FED}" type="presParOf" srcId="{93687B02-6FDF-45AF-A6D3-7AB3F0455CB9}" destId="{B09DE4DA-17D4-49A5-B243-90FC40BFA762}" srcOrd="0" destOrd="0" presId="urn:microsoft.com/office/officeart/2005/8/layout/lProcess2"/>
    <dgm:cxn modelId="{90E84DF3-A6B3-4CD3-A4E6-7CB806C9EF71}" type="presParOf" srcId="{B09DE4DA-17D4-49A5-B243-90FC40BFA762}" destId="{ED77AF1B-0426-4EEF-8D3B-E263635878CE}" srcOrd="0" destOrd="0" presId="urn:microsoft.com/office/officeart/2005/8/layout/lProcess2"/>
    <dgm:cxn modelId="{EC46B308-2BFE-49F5-9FF1-41EDC7A5128E}" type="presParOf" srcId="{B09DE4DA-17D4-49A5-B243-90FC40BFA762}" destId="{0524FB1A-1025-449C-96DE-2FFC391C49B7}" srcOrd="1" destOrd="0" presId="urn:microsoft.com/office/officeart/2005/8/layout/lProcess2"/>
    <dgm:cxn modelId="{652EEB96-3CC6-41ED-83FA-03B95033B4F9}" type="presParOf" srcId="{B09DE4DA-17D4-49A5-B243-90FC40BFA762}" destId="{521A3C84-62A7-4773-B629-F6A38AD622E6}" srcOrd="2" destOrd="0" presId="urn:microsoft.com/office/officeart/2005/8/layout/lProcess2"/>
    <dgm:cxn modelId="{E06AC027-4CF4-4061-B97B-F6EFB1985ABB}" type="presParOf" srcId="{B09DE4DA-17D4-49A5-B243-90FC40BFA762}" destId="{CBB48C2D-DBB4-40E3-A65F-38C9A7A7DA9F}" srcOrd="3" destOrd="0" presId="urn:microsoft.com/office/officeart/2005/8/layout/lProcess2"/>
    <dgm:cxn modelId="{0DD2E3A8-7E9C-4516-A51F-2EE2FC2A97A7}" type="presParOf" srcId="{B09DE4DA-17D4-49A5-B243-90FC40BFA762}" destId="{34B57683-B68D-42ED-BEB5-C01D4764BC02}" srcOrd="4" destOrd="0" presId="urn:microsoft.com/office/officeart/2005/8/layout/lProcess2"/>
    <dgm:cxn modelId="{223AE8B4-BEB6-46C2-B3DE-7023661EECAE}" type="presParOf" srcId="{EAB58A29-6335-4DD0-80AD-515E2F9F84A7}" destId="{098A09E6-7227-45D9-A7ED-31B381504245}" srcOrd="1" destOrd="0" presId="urn:microsoft.com/office/officeart/2005/8/layout/lProcess2"/>
    <dgm:cxn modelId="{5FEF5E17-5692-4684-99AD-7DB995A4C269}" type="presParOf" srcId="{EAB58A29-6335-4DD0-80AD-515E2F9F84A7}" destId="{8017DF70-CE7B-4748-A40F-6D3E9C37201C}" srcOrd="2" destOrd="0" presId="urn:microsoft.com/office/officeart/2005/8/layout/lProcess2"/>
    <dgm:cxn modelId="{67D71059-758D-467E-A303-1BAC1063C8B0}" type="presParOf" srcId="{8017DF70-CE7B-4748-A40F-6D3E9C37201C}" destId="{2B3D7F4B-18A7-4376-9AE5-DCAF99210688}" srcOrd="0" destOrd="0" presId="urn:microsoft.com/office/officeart/2005/8/layout/lProcess2"/>
    <dgm:cxn modelId="{15D94606-0576-468E-996D-D894AA0D60BC}" type="presParOf" srcId="{8017DF70-CE7B-4748-A40F-6D3E9C37201C}" destId="{72E68444-4E90-459C-8B8C-D01BEE5A7D8A}" srcOrd="1" destOrd="0" presId="urn:microsoft.com/office/officeart/2005/8/layout/lProcess2"/>
    <dgm:cxn modelId="{8EA4E980-615A-4D28-B180-B4DF7466F011}" type="presParOf" srcId="{8017DF70-CE7B-4748-A40F-6D3E9C37201C}" destId="{0EE1C6C5-0E7E-4C5B-918E-0F8806183EE4}" srcOrd="2" destOrd="0" presId="urn:microsoft.com/office/officeart/2005/8/layout/lProcess2"/>
    <dgm:cxn modelId="{17A3F61B-899D-4ACB-B512-58AE2450B6C8}" type="presParOf" srcId="{0EE1C6C5-0E7E-4C5B-918E-0F8806183EE4}" destId="{3219E06B-F98D-4DF4-B3A2-7E02AE3AEE37}" srcOrd="0" destOrd="0" presId="urn:microsoft.com/office/officeart/2005/8/layout/lProcess2"/>
    <dgm:cxn modelId="{B6BD31B3-F290-4CD2-9173-0D9740E1E793}" type="presParOf" srcId="{3219E06B-F98D-4DF4-B3A2-7E02AE3AEE37}" destId="{6EF5D89F-46B3-4B89-A127-E5A09E8EE1A0}" srcOrd="0" destOrd="0" presId="urn:microsoft.com/office/officeart/2005/8/layout/lProcess2"/>
    <dgm:cxn modelId="{893279EF-F764-4AE6-A48A-92E3966C5181}" type="presParOf" srcId="{3219E06B-F98D-4DF4-B3A2-7E02AE3AEE37}" destId="{D4BCB841-C2F9-4250-8852-8ACFA2E493C5}" srcOrd="1" destOrd="0" presId="urn:microsoft.com/office/officeart/2005/8/layout/lProcess2"/>
    <dgm:cxn modelId="{E7448D36-A4C8-4737-A66E-C33FDF96F740}" type="presParOf" srcId="{3219E06B-F98D-4DF4-B3A2-7E02AE3AEE37}" destId="{F005046E-CD86-405B-8328-CC019ABEE455}" srcOrd="2" destOrd="0" presId="urn:microsoft.com/office/officeart/2005/8/layout/lProcess2"/>
    <dgm:cxn modelId="{41FB84EA-EF7D-4DC6-9BFB-FE84501A191B}" type="presParOf" srcId="{3219E06B-F98D-4DF4-B3A2-7E02AE3AEE37}" destId="{46B59411-01D2-40A9-B057-3CCB39B85709}" srcOrd="3" destOrd="0" presId="urn:microsoft.com/office/officeart/2005/8/layout/lProcess2"/>
    <dgm:cxn modelId="{AF774148-191D-4B07-A258-97D5B8407AC5}" type="presParOf" srcId="{3219E06B-F98D-4DF4-B3A2-7E02AE3AEE37}" destId="{81F42512-F308-4CBE-A04C-3000451005BB}" srcOrd="4" destOrd="0" presId="urn:microsoft.com/office/officeart/2005/8/layout/lProcess2"/>
    <dgm:cxn modelId="{A0D070F6-D973-49B5-B81A-B14E3DCC0181}" type="presParOf" srcId="{3219E06B-F98D-4DF4-B3A2-7E02AE3AEE37}" destId="{DE4D96B9-2BF7-40C6-B6C0-9FD21902A36F}" srcOrd="5" destOrd="0" presId="urn:microsoft.com/office/officeart/2005/8/layout/lProcess2"/>
    <dgm:cxn modelId="{581FECA2-FB96-4A98-8013-550AABEEF2CC}" type="presParOf" srcId="{3219E06B-F98D-4DF4-B3A2-7E02AE3AEE37}" destId="{ED095D80-4F8D-4CC8-842B-5D01AFB08430}" srcOrd="6" destOrd="0" presId="urn:microsoft.com/office/officeart/2005/8/layout/lProcess2"/>
    <dgm:cxn modelId="{01DCA132-13E0-4663-BE50-82565D351704}" type="presParOf" srcId="{3219E06B-F98D-4DF4-B3A2-7E02AE3AEE37}" destId="{7498B471-8244-4F8A-A596-792163BADB5E}" srcOrd="7" destOrd="0" presId="urn:microsoft.com/office/officeart/2005/8/layout/lProcess2"/>
    <dgm:cxn modelId="{97370BA4-08E2-48CC-9296-FF6E53A4EFC1}" type="presParOf" srcId="{3219E06B-F98D-4DF4-B3A2-7E02AE3AEE37}" destId="{E61677FF-9AA9-4D38-B4CB-5B72265E78D0}" srcOrd="8" destOrd="0" presId="urn:microsoft.com/office/officeart/2005/8/layout/lProcess2"/>
    <dgm:cxn modelId="{FA19D6B4-6A53-4249-B88A-9B395F286772}" type="presParOf" srcId="{3219E06B-F98D-4DF4-B3A2-7E02AE3AEE37}" destId="{79A1A6A5-BEC1-409E-9E8D-7128B0D40F8F}" srcOrd="9" destOrd="0" presId="urn:microsoft.com/office/officeart/2005/8/layout/lProcess2"/>
    <dgm:cxn modelId="{E05A9CA0-33DC-4930-9690-7F42EDE1A971}" type="presParOf" srcId="{3219E06B-F98D-4DF4-B3A2-7E02AE3AEE37}" destId="{8B5F889A-7B9C-4486-9470-18403372275D}" srcOrd="10" destOrd="0" presId="urn:microsoft.com/office/officeart/2005/8/layout/lProcess2"/>
    <dgm:cxn modelId="{66AC639A-6776-4089-981B-18F246121F58}" type="presParOf" srcId="{EAB58A29-6335-4DD0-80AD-515E2F9F84A7}" destId="{B34D9E5F-EE57-4A1D-B67B-E48B73591E80}" srcOrd="3" destOrd="0" presId="urn:microsoft.com/office/officeart/2005/8/layout/lProcess2"/>
    <dgm:cxn modelId="{2EE25974-2D38-498D-95C7-160A338316F1}" type="presParOf" srcId="{EAB58A29-6335-4DD0-80AD-515E2F9F84A7}" destId="{F5A51F4A-429B-4B42-A15A-E74885254D1C}" srcOrd="4" destOrd="0" presId="urn:microsoft.com/office/officeart/2005/8/layout/lProcess2"/>
    <dgm:cxn modelId="{30CEC03C-111B-4987-9F13-26002AAA6618}" type="presParOf" srcId="{F5A51F4A-429B-4B42-A15A-E74885254D1C}" destId="{C68E3052-7B8A-4849-94A4-B5160F3AB39C}" srcOrd="0" destOrd="0" presId="urn:microsoft.com/office/officeart/2005/8/layout/lProcess2"/>
    <dgm:cxn modelId="{33C34F04-3199-437E-9B36-E679A7446D87}" type="presParOf" srcId="{F5A51F4A-429B-4B42-A15A-E74885254D1C}" destId="{80EBF59B-DC3F-497E-A72F-91703DB50EFC}" srcOrd="1" destOrd="0" presId="urn:microsoft.com/office/officeart/2005/8/layout/lProcess2"/>
    <dgm:cxn modelId="{398C7C2F-7390-4CC3-AC0F-4988B411E240}" type="presParOf" srcId="{F5A51F4A-429B-4B42-A15A-E74885254D1C}" destId="{51073B47-4332-407B-89BA-5F843F7B2A7C}" srcOrd="2" destOrd="0" presId="urn:microsoft.com/office/officeart/2005/8/layout/lProcess2"/>
    <dgm:cxn modelId="{634EF0FD-B429-48FB-AF5C-55E5E0BF66C0}" type="presParOf" srcId="{51073B47-4332-407B-89BA-5F843F7B2A7C}" destId="{D4726F07-53D8-44CB-9BAC-BCA00F8DDFA6}" srcOrd="0" destOrd="0" presId="urn:microsoft.com/office/officeart/2005/8/layout/lProcess2"/>
    <dgm:cxn modelId="{50D794B3-8C2A-43D0-8757-5C854F090987}" type="presParOf" srcId="{D4726F07-53D8-44CB-9BAC-BCA00F8DDFA6}" destId="{B3A3CAF8-A65D-4400-9A53-CC653D1E9399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609E85-9D9E-4532-832C-8BE87032F84E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</dgm:pt>
    <dgm:pt modelId="{57DDEE07-644D-4225-BDDC-1056183CBAA0}">
      <dgm:prSet phldrT="[Text]"/>
      <dgm:spPr/>
      <dgm:t>
        <a:bodyPr/>
        <a:lstStyle/>
        <a:p>
          <a:r>
            <a:rPr lang="en-SG" dirty="0" smtClean="0"/>
            <a:t>Live </a:t>
          </a:r>
          <a:r>
            <a:rPr lang="en-SG" dirty="0" smtClean="0"/>
            <a:t>algae </a:t>
          </a:r>
          <a:r>
            <a:rPr lang="en-SG" dirty="0" smtClean="0"/>
            <a:t>was dried until </a:t>
          </a:r>
          <a:r>
            <a:rPr lang="en-SG" dirty="0" smtClean="0"/>
            <a:t>no further change in dry </a:t>
          </a:r>
          <a:r>
            <a:rPr lang="en-SG" dirty="0" smtClean="0"/>
            <a:t>mass and crushed into a powder</a:t>
          </a:r>
          <a:endParaRPr lang="en-SG" dirty="0"/>
        </a:p>
      </dgm:t>
    </dgm:pt>
    <dgm:pt modelId="{7967B4A8-394B-491D-9CBB-3EE9AD62684A}" type="parTrans" cxnId="{F87AE53D-24DC-4C28-B963-DBE474CE903E}">
      <dgm:prSet/>
      <dgm:spPr/>
      <dgm:t>
        <a:bodyPr/>
        <a:lstStyle/>
        <a:p>
          <a:endParaRPr lang="en-SG"/>
        </a:p>
      </dgm:t>
    </dgm:pt>
    <dgm:pt modelId="{46CF899B-F0F0-41D2-888E-908E186669EF}" type="sibTrans" cxnId="{F87AE53D-24DC-4C28-B963-DBE474CE903E}">
      <dgm:prSet/>
      <dgm:spPr/>
      <dgm:t>
        <a:bodyPr/>
        <a:lstStyle/>
        <a:p>
          <a:endParaRPr lang="en-SG"/>
        </a:p>
      </dgm:t>
    </dgm:pt>
    <dgm:pt modelId="{99F32CCD-8DAF-41E0-BC05-B4F6F898F8BC}">
      <dgm:prSet phldrT="[Text]"/>
      <dgm:spPr/>
      <dgm:t>
        <a:bodyPr/>
        <a:lstStyle/>
        <a:p>
          <a:r>
            <a:rPr lang="en-SG" dirty="0" smtClean="0"/>
            <a:t>Submerge algae in </a:t>
          </a:r>
          <a:r>
            <a:rPr lang="en-SG" dirty="0" smtClean="0">
              <a:solidFill>
                <a:srgbClr val="002060"/>
              </a:solidFill>
            </a:rPr>
            <a:t>1% Mass-to-volume ratio </a:t>
          </a:r>
          <a:r>
            <a:rPr lang="en-SG" dirty="0" smtClean="0"/>
            <a:t>in concentrated heavy metal solution for 5 days.</a:t>
          </a:r>
          <a:endParaRPr lang="en-SG" dirty="0"/>
        </a:p>
      </dgm:t>
    </dgm:pt>
    <dgm:pt modelId="{C291EE59-043A-4676-BA45-AA486AE2382F}" type="parTrans" cxnId="{319C3804-C22C-4DC1-A0E4-F9BA1CEBE7B8}">
      <dgm:prSet/>
      <dgm:spPr/>
      <dgm:t>
        <a:bodyPr/>
        <a:lstStyle/>
        <a:p>
          <a:endParaRPr lang="en-SG"/>
        </a:p>
      </dgm:t>
    </dgm:pt>
    <dgm:pt modelId="{AFA2F5D8-FB91-49DE-B058-A3F720AED9CC}" type="sibTrans" cxnId="{319C3804-C22C-4DC1-A0E4-F9BA1CEBE7B8}">
      <dgm:prSet/>
      <dgm:spPr/>
      <dgm:t>
        <a:bodyPr/>
        <a:lstStyle/>
        <a:p>
          <a:endParaRPr lang="en-SG"/>
        </a:p>
      </dgm:t>
    </dgm:pt>
    <dgm:pt modelId="{E53D8DF8-0B44-472B-8DD7-0C7B5D876070}">
      <dgm:prSet phldrT="[Text]"/>
      <dgm:spPr/>
      <dgm:t>
        <a:bodyPr/>
        <a:lstStyle/>
        <a:p>
          <a:r>
            <a:rPr lang="en-SG" dirty="0" smtClean="0">
              <a:solidFill>
                <a:srgbClr val="002060"/>
              </a:solidFill>
            </a:rPr>
            <a:t>Change in concentration </a:t>
          </a:r>
          <a:r>
            <a:rPr lang="en-SG" dirty="0" smtClean="0"/>
            <a:t>of heavy metal ions are recorded over time</a:t>
          </a:r>
        </a:p>
        <a:p>
          <a:r>
            <a:rPr lang="en-SG" dirty="0" smtClean="0"/>
            <a:t>Centrifuge and test supernatant</a:t>
          </a:r>
          <a:endParaRPr lang="en-SG" dirty="0"/>
        </a:p>
      </dgm:t>
    </dgm:pt>
    <dgm:pt modelId="{999A825E-B2E9-4FA1-9B67-4CAF8AEA56D3}" type="parTrans" cxnId="{DD4C445D-16A4-4BBA-A753-810178E45A82}">
      <dgm:prSet/>
      <dgm:spPr/>
      <dgm:t>
        <a:bodyPr/>
        <a:lstStyle/>
        <a:p>
          <a:endParaRPr lang="en-SG"/>
        </a:p>
      </dgm:t>
    </dgm:pt>
    <dgm:pt modelId="{7993765A-09D4-4AB9-A290-D3D0CEFA8BE7}" type="sibTrans" cxnId="{DD4C445D-16A4-4BBA-A753-810178E45A82}">
      <dgm:prSet/>
      <dgm:spPr/>
      <dgm:t>
        <a:bodyPr/>
        <a:lstStyle/>
        <a:p>
          <a:endParaRPr lang="en-SG"/>
        </a:p>
      </dgm:t>
    </dgm:pt>
    <dgm:pt modelId="{A036FB95-9E67-465F-8C93-5487959C55B1}" type="pres">
      <dgm:prSet presAssocID="{B5609E85-9D9E-4532-832C-8BE87032F84E}" presName="Name0" presStyleCnt="0">
        <dgm:presLayoutVars>
          <dgm:dir/>
          <dgm:resizeHandles val="exact"/>
        </dgm:presLayoutVars>
      </dgm:prSet>
      <dgm:spPr/>
    </dgm:pt>
    <dgm:pt modelId="{AB5B2EA2-D436-4FCA-B17C-A29A8C8238E2}" type="pres">
      <dgm:prSet presAssocID="{57DDEE07-644D-4225-BDDC-1056183CBAA0}" presName="node" presStyleLbl="node1" presStyleIdx="0" presStyleCnt="3" custScaleY="183269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A1E9E37D-7AE0-48C0-842F-F1F8D4EDA9D5}" type="pres">
      <dgm:prSet presAssocID="{46CF899B-F0F0-41D2-888E-908E186669EF}" presName="sibTrans" presStyleLbl="sibTrans2D1" presStyleIdx="0" presStyleCnt="2"/>
      <dgm:spPr/>
      <dgm:t>
        <a:bodyPr/>
        <a:lstStyle/>
        <a:p>
          <a:endParaRPr lang="en-SG"/>
        </a:p>
      </dgm:t>
    </dgm:pt>
    <dgm:pt modelId="{A6BABD22-97FB-4967-8EDE-15A71DFE46B0}" type="pres">
      <dgm:prSet presAssocID="{46CF899B-F0F0-41D2-888E-908E186669EF}" presName="connectorText" presStyleLbl="sibTrans2D1" presStyleIdx="0" presStyleCnt="2"/>
      <dgm:spPr/>
      <dgm:t>
        <a:bodyPr/>
        <a:lstStyle/>
        <a:p>
          <a:endParaRPr lang="en-SG"/>
        </a:p>
      </dgm:t>
    </dgm:pt>
    <dgm:pt modelId="{AF055E45-2A38-4A70-9326-6ADB7062C93B}" type="pres">
      <dgm:prSet presAssocID="{99F32CCD-8DAF-41E0-BC05-B4F6F898F8BC}" presName="node" presStyleLbl="node1" presStyleIdx="1" presStyleCnt="3" custScaleY="183269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527CE25E-66B6-494B-BCC7-C059D5851D87}" type="pres">
      <dgm:prSet presAssocID="{AFA2F5D8-FB91-49DE-B058-A3F720AED9CC}" presName="sibTrans" presStyleLbl="sibTrans2D1" presStyleIdx="1" presStyleCnt="2"/>
      <dgm:spPr/>
      <dgm:t>
        <a:bodyPr/>
        <a:lstStyle/>
        <a:p>
          <a:endParaRPr lang="en-SG"/>
        </a:p>
      </dgm:t>
    </dgm:pt>
    <dgm:pt modelId="{F4C796F1-0E8E-427B-A406-AA9591BA421A}" type="pres">
      <dgm:prSet presAssocID="{AFA2F5D8-FB91-49DE-B058-A3F720AED9CC}" presName="connectorText" presStyleLbl="sibTrans2D1" presStyleIdx="1" presStyleCnt="2"/>
      <dgm:spPr/>
      <dgm:t>
        <a:bodyPr/>
        <a:lstStyle/>
        <a:p>
          <a:endParaRPr lang="en-SG"/>
        </a:p>
      </dgm:t>
    </dgm:pt>
    <dgm:pt modelId="{8D49CE8A-F6EC-4C9A-A3DA-B55A85072644}" type="pres">
      <dgm:prSet presAssocID="{E53D8DF8-0B44-472B-8DD7-0C7B5D876070}" presName="node" presStyleLbl="node1" presStyleIdx="2" presStyleCnt="3" custScaleY="184987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DBF24F7D-2BAD-4E8B-B17A-BDAEEE30B6AC}" type="presOf" srcId="{E53D8DF8-0B44-472B-8DD7-0C7B5D876070}" destId="{8D49CE8A-F6EC-4C9A-A3DA-B55A85072644}" srcOrd="0" destOrd="0" presId="urn:microsoft.com/office/officeart/2005/8/layout/process1"/>
    <dgm:cxn modelId="{3D1EC1EF-6477-4CB8-AC03-A0D63BDECCDB}" type="presOf" srcId="{AFA2F5D8-FB91-49DE-B058-A3F720AED9CC}" destId="{F4C796F1-0E8E-427B-A406-AA9591BA421A}" srcOrd="1" destOrd="0" presId="urn:microsoft.com/office/officeart/2005/8/layout/process1"/>
    <dgm:cxn modelId="{5E3DC608-C237-4153-A64A-D6F59EA0155C}" type="presOf" srcId="{46CF899B-F0F0-41D2-888E-908E186669EF}" destId="{A6BABD22-97FB-4967-8EDE-15A71DFE46B0}" srcOrd="1" destOrd="0" presId="urn:microsoft.com/office/officeart/2005/8/layout/process1"/>
    <dgm:cxn modelId="{86AF9985-1A09-4AE2-8533-66EC8D7D6C5F}" type="presOf" srcId="{46CF899B-F0F0-41D2-888E-908E186669EF}" destId="{A1E9E37D-7AE0-48C0-842F-F1F8D4EDA9D5}" srcOrd="0" destOrd="0" presId="urn:microsoft.com/office/officeart/2005/8/layout/process1"/>
    <dgm:cxn modelId="{7FB19CFE-9C0E-4D5C-B37F-E900ED58E4FB}" type="presOf" srcId="{AFA2F5D8-FB91-49DE-B058-A3F720AED9CC}" destId="{527CE25E-66B6-494B-BCC7-C059D5851D87}" srcOrd="0" destOrd="0" presId="urn:microsoft.com/office/officeart/2005/8/layout/process1"/>
    <dgm:cxn modelId="{7877D677-BD96-4A38-8586-409ED28E9F7E}" type="presOf" srcId="{B5609E85-9D9E-4532-832C-8BE87032F84E}" destId="{A036FB95-9E67-465F-8C93-5487959C55B1}" srcOrd="0" destOrd="0" presId="urn:microsoft.com/office/officeart/2005/8/layout/process1"/>
    <dgm:cxn modelId="{003BB879-8B2F-4747-99A8-69D9DEEA14E6}" type="presOf" srcId="{99F32CCD-8DAF-41E0-BC05-B4F6F898F8BC}" destId="{AF055E45-2A38-4A70-9326-6ADB7062C93B}" srcOrd="0" destOrd="0" presId="urn:microsoft.com/office/officeart/2005/8/layout/process1"/>
    <dgm:cxn modelId="{319C3804-C22C-4DC1-A0E4-F9BA1CEBE7B8}" srcId="{B5609E85-9D9E-4532-832C-8BE87032F84E}" destId="{99F32CCD-8DAF-41E0-BC05-B4F6F898F8BC}" srcOrd="1" destOrd="0" parTransId="{C291EE59-043A-4676-BA45-AA486AE2382F}" sibTransId="{AFA2F5D8-FB91-49DE-B058-A3F720AED9CC}"/>
    <dgm:cxn modelId="{597C4A10-0FDF-4DE8-8F30-A94C49AE0FB5}" type="presOf" srcId="{57DDEE07-644D-4225-BDDC-1056183CBAA0}" destId="{AB5B2EA2-D436-4FCA-B17C-A29A8C8238E2}" srcOrd="0" destOrd="0" presId="urn:microsoft.com/office/officeart/2005/8/layout/process1"/>
    <dgm:cxn modelId="{DD4C445D-16A4-4BBA-A753-810178E45A82}" srcId="{B5609E85-9D9E-4532-832C-8BE87032F84E}" destId="{E53D8DF8-0B44-472B-8DD7-0C7B5D876070}" srcOrd="2" destOrd="0" parTransId="{999A825E-B2E9-4FA1-9B67-4CAF8AEA56D3}" sibTransId="{7993765A-09D4-4AB9-A290-D3D0CEFA8BE7}"/>
    <dgm:cxn modelId="{F87AE53D-24DC-4C28-B963-DBE474CE903E}" srcId="{B5609E85-9D9E-4532-832C-8BE87032F84E}" destId="{57DDEE07-644D-4225-BDDC-1056183CBAA0}" srcOrd="0" destOrd="0" parTransId="{7967B4A8-394B-491D-9CBB-3EE9AD62684A}" sibTransId="{46CF899B-F0F0-41D2-888E-908E186669EF}"/>
    <dgm:cxn modelId="{F78CC922-A289-4501-849C-32B632970CFA}" type="presParOf" srcId="{A036FB95-9E67-465F-8C93-5487959C55B1}" destId="{AB5B2EA2-D436-4FCA-B17C-A29A8C8238E2}" srcOrd="0" destOrd="0" presId="urn:microsoft.com/office/officeart/2005/8/layout/process1"/>
    <dgm:cxn modelId="{E86B05CB-FA02-4EDB-9F90-FBD007D9405E}" type="presParOf" srcId="{A036FB95-9E67-465F-8C93-5487959C55B1}" destId="{A1E9E37D-7AE0-48C0-842F-F1F8D4EDA9D5}" srcOrd="1" destOrd="0" presId="urn:microsoft.com/office/officeart/2005/8/layout/process1"/>
    <dgm:cxn modelId="{F59DAE81-4FA5-41B1-95F2-9A21C0D15C6B}" type="presParOf" srcId="{A1E9E37D-7AE0-48C0-842F-F1F8D4EDA9D5}" destId="{A6BABD22-97FB-4967-8EDE-15A71DFE46B0}" srcOrd="0" destOrd="0" presId="urn:microsoft.com/office/officeart/2005/8/layout/process1"/>
    <dgm:cxn modelId="{41F3DC70-1B21-4429-A934-8DF4B849AA40}" type="presParOf" srcId="{A036FB95-9E67-465F-8C93-5487959C55B1}" destId="{AF055E45-2A38-4A70-9326-6ADB7062C93B}" srcOrd="2" destOrd="0" presId="urn:microsoft.com/office/officeart/2005/8/layout/process1"/>
    <dgm:cxn modelId="{DB17F1F6-D31E-45DA-9477-24A9E5E41DC8}" type="presParOf" srcId="{A036FB95-9E67-465F-8C93-5487959C55B1}" destId="{527CE25E-66B6-494B-BCC7-C059D5851D87}" srcOrd="3" destOrd="0" presId="urn:microsoft.com/office/officeart/2005/8/layout/process1"/>
    <dgm:cxn modelId="{0F67B14E-C356-4FA3-B9F4-23E3BEE4825F}" type="presParOf" srcId="{527CE25E-66B6-494B-BCC7-C059D5851D87}" destId="{F4C796F1-0E8E-427B-A406-AA9591BA421A}" srcOrd="0" destOrd="0" presId="urn:microsoft.com/office/officeart/2005/8/layout/process1"/>
    <dgm:cxn modelId="{2420BDAA-ACA4-4596-BF70-13B567D7DB34}" type="presParOf" srcId="{A036FB95-9E67-465F-8C93-5487959C55B1}" destId="{8D49CE8A-F6EC-4C9A-A3DA-B55A8507264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A141945-61AD-6C4C-8075-B85C1427F02B}" type="doc">
      <dgm:prSet loTypeId="urn:microsoft.com/office/officeart/2005/8/layout/radial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799F6D-3B5C-8A40-B657-FB0B94EDEA5E}">
      <dgm:prSet phldrT="[Text]"/>
      <dgm:spPr>
        <a:solidFill>
          <a:srgbClr val="B17FCA">
            <a:alpha val="42000"/>
          </a:srgbClr>
        </a:solidFill>
      </dgm:spPr>
      <dgm:t>
        <a:bodyPr/>
        <a:lstStyle/>
        <a:p>
          <a:r>
            <a:rPr lang="en-US" dirty="0" smtClean="0">
              <a:solidFill>
                <a:srgbClr val="333333"/>
              </a:solidFill>
            </a:rPr>
            <a:t>The results were compiled in Excel</a:t>
          </a:r>
        </a:p>
        <a:p>
          <a:r>
            <a:rPr lang="en-US" dirty="0" smtClean="0">
              <a:solidFill>
                <a:srgbClr val="333333"/>
              </a:solidFill>
            </a:rPr>
            <a:t>Statistical Tests were run</a:t>
          </a:r>
        </a:p>
        <a:p>
          <a:r>
            <a:rPr lang="en-US" b="1" dirty="0" err="1" smtClean="0">
              <a:solidFill>
                <a:srgbClr val="193374"/>
              </a:solidFill>
            </a:rPr>
            <a:t>Biosorption</a:t>
          </a:r>
          <a:r>
            <a:rPr lang="en-US" b="1" dirty="0" smtClean="0">
              <a:solidFill>
                <a:srgbClr val="193374"/>
              </a:solidFill>
            </a:rPr>
            <a:t> Capacity </a:t>
          </a:r>
          <a:r>
            <a:rPr lang="en-US" dirty="0" smtClean="0">
              <a:solidFill>
                <a:srgbClr val="333333"/>
              </a:solidFill>
            </a:rPr>
            <a:t>and </a:t>
          </a:r>
          <a:r>
            <a:rPr lang="en-US" b="1" dirty="0" err="1" smtClean="0">
              <a:solidFill>
                <a:schemeClr val="accent5">
                  <a:lumMod val="75000"/>
                </a:schemeClr>
              </a:solidFill>
            </a:rPr>
            <a:t>Biosorption</a:t>
          </a:r>
          <a:r>
            <a:rPr lang="en-US" b="1" dirty="0" smtClean="0">
              <a:solidFill>
                <a:schemeClr val="accent5">
                  <a:lumMod val="75000"/>
                </a:schemeClr>
              </a:solidFill>
            </a:rPr>
            <a:t> Efficiency </a:t>
          </a:r>
          <a:r>
            <a:rPr lang="en-US" dirty="0" smtClean="0">
              <a:solidFill>
                <a:schemeClr val="accent5">
                  <a:lumMod val="75000"/>
                </a:schemeClr>
              </a:solidFill>
            </a:rPr>
            <a:t>were</a:t>
          </a:r>
          <a:r>
            <a:rPr lang="en-SG" dirty="0" smtClean="0">
              <a:solidFill>
                <a:srgbClr val="333333"/>
              </a:solidFill>
            </a:rPr>
            <a:t> calculated</a:t>
          </a:r>
          <a:endParaRPr lang="en-US" dirty="0">
            <a:solidFill>
              <a:srgbClr val="333333"/>
            </a:solidFill>
          </a:endParaRPr>
        </a:p>
      </dgm:t>
    </dgm:pt>
    <dgm:pt modelId="{8CA23F96-4DC6-934F-8E24-DC22D6A630E1}" type="parTrans" cxnId="{9D279C5D-7A0C-8C49-8979-41A11AAA01E3}">
      <dgm:prSet/>
      <dgm:spPr/>
      <dgm:t>
        <a:bodyPr/>
        <a:lstStyle/>
        <a:p>
          <a:endParaRPr lang="en-US"/>
        </a:p>
      </dgm:t>
    </dgm:pt>
    <dgm:pt modelId="{83CCD4D0-FFB8-3449-AB4F-9C4E0569753E}" type="sibTrans" cxnId="{9D279C5D-7A0C-8C49-8979-41A11AAA01E3}">
      <dgm:prSet/>
      <dgm:spPr/>
      <dgm:t>
        <a:bodyPr/>
        <a:lstStyle/>
        <a:p>
          <a:endParaRPr lang="en-US"/>
        </a:p>
      </dgm:t>
    </dgm:pt>
    <dgm:pt modelId="{929C84BC-3079-F54B-8EBD-EA773C377836}">
      <dgm:prSet phldrT="[Text]" custT="1"/>
      <dgm:spPr/>
      <dgm:t>
        <a:bodyPr/>
        <a:lstStyle/>
        <a:p>
          <a:r>
            <a:rPr lang="en-US" sz="2000" dirty="0" smtClean="0">
              <a:solidFill>
                <a:srgbClr val="333333"/>
              </a:solidFill>
            </a:rPr>
            <a:t>We took </a:t>
          </a:r>
          <a:r>
            <a:rPr lang="en-US" sz="2000" b="1" dirty="0" smtClean="0">
              <a:solidFill>
                <a:srgbClr val="333333"/>
              </a:solidFill>
            </a:rPr>
            <a:t>30</a:t>
          </a:r>
          <a:r>
            <a:rPr lang="en-US" sz="2000" dirty="0" smtClean="0">
              <a:solidFill>
                <a:srgbClr val="333333"/>
              </a:solidFill>
            </a:rPr>
            <a:t> readings for live and dead </a:t>
          </a:r>
          <a:r>
            <a:rPr lang="en-US" sz="2000" b="1" dirty="0" smtClean="0">
              <a:solidFill>
                <a:srgbClr val="333333"/>
              </a:solidFill>
            </a:rPr>
            <a:t>algae</a:t>
          </a:r>
          <a:r>
            <a:rPr lang="en-US" sz="2000" dirty="0" smtClean="0">
              <a:solidFill>
                <a:srgbClr val="333333"/>
              </a:solidFill>
            </a:rPr>
            <a:t> in the different concentrations of Cu</a:t>
          </a:r>
          <a:r>
            <a:rPr lang="en-US" sz="2000" baseline="30000" dirty="0" smtClean="0">
              <a:solidFill>
                <a:srgbClr val="333333"/>
              </a:solidFill>
            </a:rPr>
            <a:t>2+ </a:t>
          </a:r>
          <a:r>
            <a:rPr lang="en-US" sz="2000" dirty="0" smtClean="0">
              <a:solidFill>
                <a:srgbClr val="333333"/>
              </a:solidFill>
            </a:rPr>
            <a:t>and Sr</a:t>
          </a:r>
          <a:r>
            <a:rPr lang="en-US" sz="2000" baseline="30000" dirty="0" smtClean="0">
              <a:solidFill>
                <a:srgbClr val="333333"/>
              </a:solidFill>
            </a:rPr>
            <a:t>2+</a:t>
          </a:r>
          <a:r>
            <a:rPr lang="en-US" sz="2000" dirty="0" smtClean="0">
              <a:solidFill>
                <a:srgbClr val="333333"/>
              </a:solidFill>
            </a:rPr>
            <a:t>. </a:t>
          </a:r>
          <a:endParaRPr lang="en-US" sz="2000" dirty="0">
            <a:solidFill>
              <a:srgbClr val="333333"/>
            </a:solidFill>
          </a:endParaRPr>
        </a:p>
      </dgm:t>
    </dgm:pt>
    <dgm:pt modelId="{ACAB8C45-36BF-394C-BF93-9A7C9B41FD0B}" type="parTrans" cxnId="{932866EB-41CA-9A4F-988D-FEF9C396E861}">
      <dgm:prSet/>
      <dgm:spPr/>
      <dgm:t>
        <a:bodyPr/>
        <a:lstStyle/>
        <a:p>
          <a:endParaRPr lang="en-US"/>
        </a:p>
      </dgm:t>
    </dgm:pt>
    <dgm:pt modelId="{8E109E07-BFB2-D741-8C16-3A52416C98C8}" type="sibTrans" cxnId="{932866EB-41CA-9A4F-988D-FEF9C396E861}">
      <dgm:prSet/>
      <dgm:spPr/>
      <dgm:t>
        <a:bodyPr/>
        <a:lstStyle/>
        <a:p>
          <a:endParaRPr lang="en-US"/>
        </a:p>
      </dgm:t>
    </dgm:pt>
    <dgm:pt modelId="{6A33EB95-DDD3-E146-8430-71853E2A2534}">
      <dgm:prSet custT="1"/>
      <dgm:spPr>
        <a:solidFill>
          <a:srgbClr val="7DC1EF"/>
        </a:solidFill>
      </dgm:spPr>
      <dgm:t>
        <a:bodyPr/>
        <a:lstStyle/>
        <a:p>
          <a:r>
            <a:rPr lang="en-US" sz="2000" dirty="0" smtClean="0">
              <a:solidFill>
                <a:srgbClr val="333333"/>
              </a:solidFill>
              <a:latin typeface="+mn-lt"/>
            </a:rPr>
            <a:t>We took </a:t>
          </a:r>
          <a:r>
            <a:rPr lang="en-US" sz="2000" b="1" dirty="0" smtClean="0">
              <a:solidFill>
                <a:srgbClr val="333333"/>
              </a:solidFill>
              <a:latin typeface="+mn-lt"/>
            </a:rPr>
            <a:t>8</a:t>
          </a:r>
          <a:r>
            <a:rPr lang="en-US" sz="2000" dirty="0" smtClean="0">
              <a:solidFill>
                <a:srgbClr val="333333"/>
              </a:solidFill>
              <a:latin typeface="+mn-lt"/>
            </a:rPr>
            <a:t> readings for dead </a:t>
          </a:r>
          <a:r>
            <a:rPr lang="en-US" sz="2000" b="1" dirty="0" smtClean="0">
              <a:solidFill>
                <a:srgbClr val="333333"/>
              </a:solidFill>
              <a:latin typeface="+mn-lt"/>
            </a:rPr>
            <a:t>urchin</a:t>
          </a:r>
          <a:r>
            <a:rPr lang="en-US" sz="2000" dirty="0" smtClean="0">
              <a:solidFill>
                <a:srgbClr val="333333"/>
              </a:solidFill>
              <a:latin typeface="+mn-lt"/>
            </a:rPr>
            <a:t> shells in the different concentrations of Cu</a:t>
          </a:r>
          <a:r>
            <a:rPr lang="en-US" sz="2000" baseline="30000" dirty="0" smtClean="0">
              <a:solidFill>
                <a:srgbClr val="333333"/>
              </a:solidFill>
              <a:latin typeface="+mn-lt"/>
            </a:rPr>
            <a:t>2+ </a:t>
          </a:r>
          <a:r>
            <a:rPr lang="en-US" sz="2000" dirty="0" smtClean="0">
              <a:solidFill>
                <a:srgbClr val="333333"/>
              </a:solidFill>
              <a:latin typeface="+mn-lt"/>
            </a:rPr>
            <a:t>and Sr</a:t>
          </a:r>
          <a:r>
            <a:rPr lang="en-US" sz="2000" baseline="30000" dirty="0" smtClean="0">
              <a:solidFill>
                <a:srgbClr val="333333"/>
              </a:solidFill>
              <a:latin typeface="+mn-lt"/>
            </a:rPr>
            <a:t>2+</a:t>
          </a:r>
          <a:r>
            <a:rPr lang="en-US" sz="2000" dirty="0" smtClean="0">
              <a:solidFill>
                <a:srgbClr val="333333"/>
              </a:solidFill>
              <a:latin typeface="+mn-lt"/>
            </a:rPr>
            <a:t>. </a:t>
          </a:r>
        </a:p>
      </dgm:t>
    </dgm:pt>
    <dgm:pt modelId="{58CBBE82-C970-7244-9242-8E23CCF14DE2}" type="parTrans" cxnId="{2BD44BDA-A0A1-4242-9A4A-2C0A7F4195A8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78890137-DFE6-C340-9BD2-E07E4BBF371F}" type="sibTrans" cxnId="{2BD44BDA-A0A1-4242-9A4A-2C0A7F4195A8}">
      <dgm:prSet/>
      <dgm:spPr/>
      <dgm:t>
        <a:bodyPr/>
        <a:lstStyle/>
        <a:p>
          <a:endParaRPr lang="en-US"/>
        </a:p>
      </dgm:t>
    </dgm:pt>
    <dgm:pt modelId="{02581A31-F2F5-424B-924B-0CEAB715CD6F}" type="pres">
      <dgm:prSet presAssocID="{4A141945-61AD-6C4C-8075-B85C1427F02B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FFD55D-8B2D-9C4D-A108-9C1BC08BD544}" type="pres">
      <dgm:prSet presAssocID="{25799F6D-3B5C-8A40-B657-FB0B94EDEA5E}" presName="centerShape" presStyleLbl="node0" presStyleIdx="0" presStyleCnt="1" custScaleX="112804" custScaleY="111156" custLinFactNeighborY="-4926"/>
      <dgm:spPr/>
      <dgm:t>
        <a:bodyPr/>
        <a:lstStyle/>
        <a:p>
          <a:endParaRPr lang="en-US"/>
        </a:p>
      </dgm:t>
    </dgm:pt>
    <dgm:pt modelId="{5A0126B8-92F0-784E-BC0B-B4261BA142AB}" type="pres">
      <dgm:prSet presAssocID="{ACAB8C45-36BF-394C-BF93-9A7C9B41FD0B}" presName="parTrans" presStyleLbl="bgSibTrans2D1" presStyleIdx="0" presStyleCnt="2" custScaleX="36562" custLinFactNeighborX="31119" custLinFactNeighborY="41561"/>
      <dgm:spPr/>
      <dgm:t>
        <a:bodyPr/>
        <a:lstStyle/>
        <a:p>
          <a:endParaRPr lang="en-US"/>
        </a:p>
      </dgm:t>
    </dgm:pt>
    <dgm:pt modelId="{BC1A5F35-B993-7A4B-931A-C83B13A66C42}" type="pres">
      <dgm:prSet presAssocID="{929C84BC-3079-F54B-8EBD-EA773C377836}" presName="node" presStyleLbl="node1" presStyleIdx="0" presStyleCnt="2" custScaleX="107926" custScaleY="85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E4AFC4-5D2B-B34D-8562-EC474B1CC01D}" type="pres">
      <dgm:prSet presAssocID="{58CBBE82-C970-7244-9242-8E23CCF14DE2}" presName="parTrans" presStyleLbl="bgSibTrans2D1" presStyleIdx="1" presStyleCnt="2" custLinFactNeighborX="-759" custLinFactNeighborY="10845"/>
      <dgm:spPr/>
      <dgm:t>
        <a:bodyPr/>
        <a:lstStyle/>
        <a:p>
          <a:endParaRPr lang="en-US"/>
        </a:p>
      </dgm:t>
    </dgm:pt>
    <dgm:pt modelId="{EB72BC5B-E1F8-2744-8DF6-5E82BA9F05ED}" type="pres">
      <dgm:prSet presAssocID="{6A33EB95-DDD3-E146-8430-71853E2A2534}" presName="node" presStyleLbl="node1" presStyleIdx="1" presStyleCnt="2" custScaleX="114345" custScaleY="946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D44BDA-A0A1-4242-9A4A-2C0A7F4195A8}" srcId="{25799F6D-3B5C-8A40-B657-FB0B94EDEA5E}" destId="{6A33EB95-DDD3-E146-8430-71853E2A2534}" srcOrd="1" destOrd="0" parTransId="{58CBBE82-C970-7244-9242-8E23CCF14DE2}" sibTransId="{78890137-DFE6-C340-9BD2-E07E4BBF371F}"/>
    <dgm:cxn modelId="{53FD9580-169B-FD40-8F38-449F4BEAA6EF}" type="presOf" srcId="{929C84BC-3079-F54B-8EBD-EA773C377836}" destId="{BC1A5F35-B993-7A4B-931A-C83B13A66C42}" srcOrd="0" destOrd="0" presId="urn:microsoft.com/office/officeart/2005/8/layout/radial4"/>
    <dgm:cxn modelId="{1A782146-3EEC-9D44-A8A1-D03729711189}" type="presOf" srcId="{6A33EB95-DDD3-E146-8430-71853E2A2534}" destId="{EB72BC5B-E1F8-2744-8DF6-5E82BA9F05ED}" srcOrd="0" destOrd="0" presId="urn:microsoft.com/office/officeart/2005/8/layout/radial4"/>
    <dgm:cxn modelId="{A4E9A8CF-88BC-324C-8CE8-061C1020A8D6}" type="presOf" srcId="{58CBBE82-C970-7244-9242-8E23CCF14DE2}" destId="{94E4AFC4-5D2B-B34D-8562-EC474B1CC01D}" srcOrd="0" destOrd="0" presId="urn:microsoft.com/office/officeart/2005/8/layout/radial4"/>
    <dgm:cxn modelId="{9D279C5D-7A0C-8C49-8979-41A11AAA01E3}" srcId="{4A141945-61AD-6C4C-8075-B85C1427F02B}" destId="{25799F6D-3B5C-8A40-B657-FB0B94EDEA5E}" srcOrd="0" destOrd="0" parTransId="{8CA23F96-4DC6-934F-8E24-DC22D6A630E1}" sibTransId="{83CCD4D0-FFB8-3449-AB4F-9C4E0569753E}"/>
    <dgm:cxn modelId="{176D5230-D690-C64F-87FA-D1B78CE8BD85}" type="presOf" srcId="{ACAB8C45-36BF-394C-BF93-9A7C9B41FD0B}" destId="{5A0126B8-92F0-784E-BC0B-B4261BA142AB}" srcOrd="0" destOrd="0" presId="urn:microsoft.com/office/officeart/2005/8/layout/radial4"/>
    <dgm:cxn modelId="{932866EB-41CA-9A4F-988D-FEF9C396E861}" srcId="{25799F6D-3B5C-8A40-B657-FB0B94EDEA5E}" destId="{929C84BC-3079-F54B-8EBD-EA773C377836}" srcOrd="0" destOrd="0" parTransId="{ACAB8C45-36BF-394C-BF93-9A7C9B41FD0B}" sibTransId="{8E109E07-BFB2-D741-8C16-3A52416C98C8}"/>
    <dgm:cxn modelId="{DD48869A-BDED-C544-A8A8-18AA921A22C3}" type="presOf" srcId="{25799F6D-3B5C-8A40-B657-FB0B94EDEA5E}" destId="{C0FFD55D-8B2D-9C4D-A108-9C1BC08BD544}" srcOrd="0" destOrd="0" presId="urn:microsoft.com/office/officeart/2005/8/layout/radial4"/>
    <dgm:cxn modelId="{954E2B05-09A4-F041-9EEB-B00B16CF527F}" type="presOf" srcId="{4A141945-61AD-6C4C-8075-B85C1427F02B}" destId="{02581A31-F2F5-424B-924B-0CEAB715CD6F}" srcOrd="0" destOrd="0" presId="urn:microsoft.com/office/officeart/2005/8/layout/radial4"/>
    <dgm:cxn modelId="{A7A414ED-2A6A-8244-9A58-EA99AF7FCBC6}" type="presParOf" srcId="{02581A31-F2F5-424B-924B-0CEAB715CD6F}" destId="{C0FFD55D-8B2D-9C4D-A108-9C1BC08BD544}" srcOrd="0" destOrd="0" presId="urn:microsoft.com/office/officeart/2005/8/layout/radial4"/>
    <dgm:cxn modelId="{A6834477-1C67-1B4C-BBCD-B3BC5040C1F6}" type="presParOf" srcId="{02581A31-F2F5-424B-924B-0CEAB715CD6F}" destId="{5A0126B8-92F0-784E-BC0B-B4261BA142AB}" srcOrd="1" destOrd="0" presId="urn:microsoft.com/office/officeart/2005/8/layout/radial4"/>
    <dgm:cxn modelId="{77B31396-88EA-3B44-BFB2-03E82A9FD9B9}" type="presParOf" srcId="{02581A31-F2F5-424B-924B-0CEAB715CD6F}" destId="{BC1A5F35-B993-7A4B-931A-C83B13A66C42}" srcOrd="2" destOrd="0" presId="urn:microsoft.com/office/officeart/2005/8/layout/radial4"/>
    <dgm:cxn modelId="{CE69CC23-68AF-184E-BFDD-71995FD613B0}" type="presParOf" srcId="{02581A31-F2F5-424B-924B-0CEAB715CD6F}" destId="{94E4AFC4-5D2B-B34D-8562-EC474B1CC01D}" srcOrd="3" destOrd="0" presId="urn:microsoft.com/office/officeart/2005/8/layout/radial4"/>
    <dgm:cxn modelId="{20B4CB0C-2930-0346-945A-ACBC559D17B7}" type="presParOf" srcId="{02581A31-F2F5-424B-924B-0CEAB715CD6F}" destId="{EB72BC5B-E1F8-2744-8DF6-5E82BA9F05ED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FC97D03-754F-4DD0-B177-3856CC626D46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SG"/>
        </a:p>
      </dgm:t>
    </dgm:pt>
    <dgm:pt modelId="{9E3D1320-7B37-42F2-9CEC-75B6E5F89534}">
      <dgm:prSet phldrT="[Text]"/>
      <dgm:spPr/>
      <dgm:t>
        <a:bodyPr/>
        <a:lstStyle/>
        <a:p>
          <a:r>
            <a:rPr lang="en-SG" dirty="0" smtClean="0"/>
            <a:t> </a:t>
          </a:r>
          <a:endParaRPr lang="en-SG" dirty="0"/>
        </a:p>
      </dgm:t>
    </dgm:pt>
    <dgm:pt modelId="{2BD7E9C4-DB8F-4F8E-AE3F-D862FBF6276D}" type="parTrans" cxnId="{8332E2D0-81EC-4E7D-A306-108C7F705A37}">
      <dgm:prSet/>
      <dgm:spPr/>
      <dgm:t>
        <a:bodyPr/>
        <a:lstStyle/>
        <a:p>
          <a:endParaRPr lang="en-SG"/>
        </a:p>
      </dgm:t>
    </dgm:pt>
    <dgm:pt modelId="{B4BA9348-7ABF-4D55-801E-00C8B81F3D85}" type="sibTrans" cxnId="{8332E2D0-81EC-4E7D-A306-108C7F705A37}">
      <dgm:prSet/>
      <dgm:spPr/>
      <dgm:t>
        <a:bodyPr/>
        <a:lstStyle/>
        <a:p>
          <a:endParaRPr lang="en-SG"/>
        </a:p>
      </dgm:t>
    </dgm:pt>
    <dgm:pt modelId="{65FF9520-2DA7-4527-937F-B39C097A1666}">
      <dgm:prSet phldrT="[Text]"/>
      <dgm:spPr/>
      <dgm:t>
        <a:bodyPr/>
        <a:lstStyle/>
        <a:p>
          <a:r>
            <a:rPr lang="en-US" dirty="0" smtClean="0"/>
            <a:t>live algae are better bioremediators than dead algae, especially at higher concentrations</a:t>
          </a:r>
          <a:endParaRPr lang="en-SG" dirty="0"/>
        </a:p>
      </dgm:t>
    </dgm:pt>
    <dgm:pt modelId="{0BB509FE-208C-4AB2-A16C-E5AEA7F3D758}" type="parTrans" cxnId="{5E89C679-3229-4027-933C-53D7CB241B91}">
      <dgm:prSet/>
      <dgm:spPr/>
      <dgm:t>
        <a:bodyPr/>
        <a:lstStyle/>
        <a:p>
          <a:endParaRPr lang="en-SG"/>
        </a:p>
      </dgm:t>
    </dgm:pt>
    <dgm:pt modelId="{DD78CE07-D01C-4CD6-BE5A-2A001B154ED1}" type="sibTrans" cxnId="{5E89C679-3229-4027-933C-53D7CB241B91}">
      <dgm:prSet/>
      <dgm:spPr/>
      <dgm:t>
        <a:bodyPr/>
        <a:lstStyle/>
        <a:p>
          <a:endParaRPr lang="en-SG"/>
        </a:p>
      </dgm:t>
    </dgm:pt>
    <dgm:pt modelId="{8A5C6016-7424-45B4-B772-31E97725CFE1}">
      <dgm:prSet phldrT="[Text]"/>
      <dgm:spPr/>
      <dgm:t>
        <a:bodyPr/>
        <a:lstStyle/>
        <a:p>
          <a:r>
            <a:rPr lang="en-SG" dirty="0" smtClean="0"/>
            <a:t> </a:t>
          </a:r>
          <a:endParaRPr lang="en-SG" dirty="0"/>
        </a:p>
      </dgm:t>
    </dgm:pt>
    <dgm:pt modelId="{7E3934A3-1E13-4B83-8CCC-8E020071301F}" type="parTrans" cxnId="{6680B321-4C45-45E4-B08C-F717D4FA3431}">
      <dgm:prSet/>
      <dgm:spPr/>
      <dgm:t>
        <a:bodyPr/>
        <a:lstStyle/>
        <a:p>
          <a:endParaRPr lang="en-SG"/>
        </a:p>
      </dgm:t>
    </dgm:pt>
    <dgm:pt modelId="{59B779D6-61E5-4676-849F-797DB4C69754}" type="sibTrans" cxnId="{6680B321-4C45-45E4-B08C-F717D4FA3431}">
      <dgm:prSet/>
      <dgm:spPr/>
      <dgm:t>
        <a:bodyPr/>
        <a:lstStyle/>
        <a:p>
          <a:endParaRPr lang="en-SG"/>
        </a:p>
      </dgm:t>
    </dgm:pt>
    <dgm:pt modelId="{6201FA29-5752-4106-B2FA-B54E56C080EB}">
      <dgm:prSet phldrT="[Text]"/>
      <dgm:spPr/>
      <dgm:t>
        <a:bodyPr/>
        <a:lstStyle/>
        <a:p>
          <a:r>
            <a:rPr lang="en-US" dirty="0" smtClean="0"/>
            <a:t>This can be seen from the difference in the bioremediation efficiencies of the two types of algae.</a:t>
          </a:r>
          <a:endParaRPr lang="en-SG" dirty="0"/>
        </a:p>
      </dgm:t>
    </dgm:pt>
    <dgm:pt modelId="{94707F37-2D5C-4F77-9129-B5D465C1A9B9}" type="parTrans" cxnId="{63FD7EF1-928A-4D40-9A02-76409F823EDE}">
      <dgm:prSet/>
      <dgm:spPr/>
      <dgm:t>
        <a:bodyPr/>
        <a:lstStyle/>
        <a:p>
          <a:endParaRPr lang="en-SG"/>
        </a:p>
      </dgm:t>
    </dgm:pt>
    <dgm:pt modelId="{877BBD90-BB2D-4900-A0A1-DA52248B68A8}" type="sibTrans" cxnId="{63FD7EF1-928A-4D40-9A02-76409F823EDE}">
      <dgm:prSet/>
      <dgm:spPr/>
      <dgm:t>
        <a:bodyPr/>
        <a:lstStyle/>
        <a:p>
          <a:endParaRPr lang="en-SG"/>
        </a:p>
      </dgm:t>
    </dgm:pt>
    <dgm:pt modelId="{DD402138-A919-41AD-B9FD-388105F6A864}">
      <dgm:prSet phldrT="[Text]"/>
      <dgm:spPr/>
      <dgm:t>
        <a:bodyPr/>
        <a:lstStyle/>
        <a:p>
          <a:r>
            <a:rPr lang="en-SG" dirty="0" smtClean="0"/>
            <a:t> </a:t>
          </a:r>
          <a:endParaRPr lang="en-SG" dirty="0"/>
        </a:p>
      </dgm:t>
    </dgm:pt>
    <dgm:pt modelId="{3CF314DE-C975-48BB-B0CA-8F1EB4CE972B}" type="parTrans" cxnId="{F16D276F-C551-46C9-B1D7-69239ED1F3F9}">
      <dgm:prSet/>
      <dgm:spPr/>
      <dgm:t>
        <a:bodyPr/>
        <a:lstStyle/>
        <a:p>
          <a:endParaRPr lang="en-SG"/>
        </a:p>
      </dgm:t>
    </dgm:pt>
    <dgm:pt modelId="{7ADB7449-2784-4F14-8FB4-0CCBFBB96801}" type="sibTrans" cxnId="{F16D276F-C551-46C9-B1D7-69239ED1F3F9}">
      <dgm:prSet/>
      <dgm:spPr/>
      <dgm:t>
        <a:bodyPr/>
        <a:lstStyle/>
        <a:p>
          <a:endParaRPr lang="en-SG"/>
        </a:p>
      </dgm:t>
    </dgm:pt>
    <dgm:pt modelId="{BCE460EB-C5E7-4B8F-AF98-50BECAF0044D}">
      <dgm:prSet phldrT="[Text]"/>
      <dgm:spPr/>
      <dgm:t>
        <a:bodyPr/>
        <a:lstStyle/>
        <a:p>
          <a:r>
            <a:rPr lang="en-US" dirty="0" smtClean="0"/>
            <a:t>Our statistical test further affirms our conclusion by showing that live algae are significantly better </a:t>
          </a:r>
          <a:r>
            <a:rPr lang="en-US" dirty="0" err="1" smtClean="0"/>
            <a:t>bioremediators</a:t>
          </a:r>
          <a:r>
            <a:rPr lang="en-US" dirty="0" smtClean="0"/>
            <a:t> than dead algae.</a:t>
          </a:r>
          <a:endParaRPr lang="en-SG" dirty="0"/>
        </a:p>
      </dgm:t>
    </dgm:pt>
    <dgm:pt modelId="{39484E18-9487-41FF-A040-454F81A0E132}" type="parTrans" cxnId="{68314198-849E-4116-89DD-3EBC748A0635}">
      <dgm:prSet/>
      <dgm:spPr/>
      <dgm:t>
        <a:bodyPr/>
        <a:lstStyle/>
        <a:p>
          <a:endParaRPr lang="en-SG"/>
        </a:p>
      </dgm:t>
    </dgm:pt>
    <dgm:pt modelId="{7445B933-CC17-401D-9EE7-9EF91D7CE97B}" type="sibTrans" cxnId="{68314198-849E-4116-89DD-3EBC748A0635}">
      <dgm:prSet/>
      <dgm:spPr/>
      <dgm:t>
        <a:bodyPr/>
        <a:lstStyle/>
        <a:p>
          <a:endParaRPr lang="en-SG"/>
        </a:p>
      </dgm:t>
    </dgm:pt>
    <dgm:pt modelId="{39D67287-8C89-412D-96FD-6941FFACBA81}">
      <dgm:prSet phldrT="[Text]"/>
      <dgm:spPr/>
      <dgm:t>
        <a:bodyPr/>
        <a:lstStyle/>
        <a:p>
          <a:r>
            <a:rPr lang="en-SG" baseline="0" dirty="0" smtClean="0"/>
            <a:t>Dead has increased surface area for biosorption at low concentration. But at high concentrations, the additional mechanism plays a more significant role and uptakes more heavy metal ions.</a:t>
          </a:r>
          <a:endParaRPr lang="en-SG" dirty="0"/>
        </a:p>
      </dgm:t>
    </dgm:pt>
    <dgm:pt modelId="{DC60551C-D8FE-49A2-8945-D513C30849C9}" type="parTrans" cxnId="{0A0ABFFA-B2F7-4414-B1C2-D28656332DFB}">
      <dgm:prSet/>
      <dgm:spPr/>
      <dgm:t>
        <a:bodyPr/>
        <a:lstStyle/>
        <a:p>
          <a:endParaRPr lang="en-SG"/>
        </a:p>
      </dgm:t>
    </dgm:pt>
    <dgm:pt modelId="{86E86DF0-622C-4578-9C0A-2AE1D1D196A9}" type="sibTrans" cxnId="{0A0ABFFA-B2F7-4414-B1C2-D28656332DFB}">
      <dgm:prSet/>
      <dgm:spPr/>
      <dgm:t>
        <a:bodyPr/>
        <a:lstStyle/>
        <a:p>
          <a:endParaRPr lang="en-SG"/>
        </a:p>
      </dgm:t>
    </dgm:pt>
    <dgm:pt modelId="{0AE391B6-F39E-42C6-A343-684D0A7BDFE2}">
      <dgm:prSet phldrT="[Text]"/>
      <dgm:spPr/>
      <dgm:t>
        <a:bodyPr/>
        <a:lstStyle/>
        <a:p>
          <a:endParaRPr lang="en-SG" dirty="0"/>
        </a:p>
      </dgm:t>
    </dgm:pt>
    <dgm:pt modelId="{AFEF00A2-0FD3-408B-BE1B-0E52610DC4B8}" type="parTrans" cxnId="{7B97A6F8-BA62-4C62-B37A-C4C55BEE5801}">
      <dgm:prSet/>
      <dgm:spPr/>
      <dgm:t>
        <a:bodyPr/>
        <a:lstStyle/>
        <a:p>
          <a:endParaRPr lang="en-SG"/>
        </a:p>
      </dgm:t>
    </dgm:pt>
    <dgm:pt modelId="{1F0CB348-57C8-4C66-A5FA-9F414CFE1E25}" type="sibTrans" cxnId="{7B97A6F8-BA62-4C62-B37A-C4C55BEE5801}">
      <dgm:prSet/>
      <dgm:spPr/>
      <dgm:t>
        <a:bodyPr/>
        <a:lstStyle/>
        <a:p>
          <a:endParaRPr lang="en-SG"/>
        </a:p>
      </dgm:t>
    </dgm:pt>
    <dgm:pt modelId="{8DCBC7A1-55F2-4843-AED6-3704DC0CBF2F}">
      <dgm:prSet phldrT="[Text]"/>
      <dgm:spPr/>
      <dgm:t>
        <a:bodyPr/>
        <a:lstStyle/>
        <a:p>
          <a:r>
            <a:rPr lang="en-US" dirty="0" smtClean="0"/>
            <a:t>Urchins take up more copper at higher concentrations due to greater effective collisions between shells and ions</a:t>
          </a:r>
          <a:endParaRPr lang="en-SG" dirty="0"/>
        </a:p>
      </dgm:t>
    </dgm:pt>
    <dgm:pt modelId="{385EDF72-E2A2-48A6-8564-17FD93BF251E}" type="parTrans" cxnId="{F4F99762-70FE-43DB-832D-1DF710655757}">
      <dgm:prSet/>
      <dgm:spPr/>
      <dgm:t>
        <a:bodyPr/>
        <a:lstStyle/>
        <a:p>
          <a:endParaRPr lang="en-SG"/>
        </a:p>
      </dgm:t>
    </dgm:pt>
    <dgm:pt modelId="{A0BF2E7B-E61C-4DEC-BDD8-76E19B13DA85}" type="sibTrans" cxnId="{F4F99762-70FE-43DB-832D-1DF710655757}">
      <dgm:prSet/>
      <dgm:spPr/>
      <dgm:t>
        <a:bodyPr/>
        <a:lstStyle/>
        <a:p>
          <a:endParaRPr lang="en-SG"/>
        </a:p>
      </dgm:t>
    </dgm:pt>
    <dgm:pt modelId="{C72C048F-5030-4207-9F39-63DE897807B0}">
      <dgm:prSet phldrT="[Text]"/>
      <dgm:spPr/>
      <dgm:t>
        <a:bodyPr/>
        <a:lstStyle/>
        <a:p>
          <a:endParaRPr lang="en-SG" dirty="0"/>
        </a:p>
      </dgm:t>
    </dgm:pt>
    <dgm:pt modelId="{7423F8D6-00B6-4E66-9784-099D6497DF26}" type="parTrans" cxnId="{08DFD380-8991-4589-9D03-7E9A5A181A52}">
      <dgm:prSet/>
      <dgm:spPr/>
      <dgm:t>
        <a:bodyPr/>
        <a:lstStyle/>
        <a:p>
          <a:endParaRPr lang="en-SG"/>
        </a:p>
      </dgm:t>
    </dgm:pt>
    <dgm:pt modelId="{16CD2544-3B82-4A3F-B19A-0FE2C71EC54F}" type="sibTrans" cxnId="{08DFD380-8991-4589-9D03-7E9A5A181A52}">
      <dgm:prSet/>
      <dgm:spPr/>
      <dgm:t>
        <a:bodyPr/>
        <a:lstStyle/>
        <a:p>
          <a:endParaRPr lang="en-SG"/>
        </a:p>
      </dgm:t>
    </dgm:pt>
    <dgm:pt modelId="{C97931F5-95AC-4613-A3E5-1EA19C96E342}" type="pres">
      <dgm:prSet presAssocID="{EFC97D03-754F-4DD0-B177-3856CC626D4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EA92F79D-A0D2-4DB9-8936-EAAEA31EF3F4}" type="pres">
      <dgm:prSet presAssocID="{9E3D1320-7B37-42F2-9CEC-75B6E5F89534}" presName="composite" presStyleCnt="0"/>
      <dgm:spPr/>
      <dgm:t>
        <a:bodyPr/>
        <a:lstStyle/>
        <a:p>
          <a:endParaRPr lang="en-SG"/>
        </a:p>
      </dgm:t>
    </dgm:pt>
    <dgm:pt modelId="{D7616F71-0677-4FA3-B820-49C4AE5EF23F}" type="pres">
      <dgm:prSet presAssocID="{9E3D1320-7B37-42F2-9CEC-75B6E5F89534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AA2DCB49-5583-4501-BFD7-E853F5E4D8BF}" type="pres">
      <dgm:prSet presAssocID="{9E3D1320-7B37-42F2-9CEC-75B6E5F89534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666E1C6B-5F58-4AD6-A1E6-B4A4E29C9BEC}" type="pres">
      <dgm:prSet presAssocID="{B4BA9348-7ABF-4D55-801E-00C8B81F3D85}" presName="sp" presStyleCnt="0"/>
      <dgm:spPr/>
      <dgm:t>
        <a:bodyPr/>
        <a:lstStyle/>
        <a:p>
          <a:endParaRPr lang="en-SG"/>
        </a:p>
      </dgm:t>
    </dgm:pt>
    <dgm:pt modelId="{8B746C02-1919-46B5-862B-EB3109B997E8}" type="pres">
      <dgm:prSet presAssocID="{0AE391B6-F39E-42C6-A343-684D0A7BDFE2}" presName="composite" presStyleCnt="0"/>
      <dgm:spPr/>
      <dgm:t>
        <a:bodyPr/>
        <a:lstStyle/>
        <a:p>
          <a:endParaRPr lang="en-SG"/>
        </a:p>
      </dgm:t>
    </dgm:pt>
    <dgm:pt modelId="{083C8FA9-F657-4145-96B6-52B4E47EFD4C}" type="pres">
      <dgm:prSet presAssocID="{0AE391B6-F39E-42C6-A343-684D0A7BDFE2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810E904E-F00B-4443-825C-F7F41F1E0451}" type="pres">
      <dgm:prSet presAssocID="{0AE391B6-F39E-42C6-A343-684D0A7BDFE2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54BD4863-5833-4920-AB00-3638D1E1607F}" type="pres">
      <dgm:prSet presAssocID="{1F0CB348-57C8-4C66-A5FA-9F414CFE1E25}" presName="sp" presStyleCnt="0"/>
      <dgm:spPr/>
      <dgm:t>
        <a:bodyPr/>
        <a:lstStyle/>
        <a:p>
          <a:endParaRPr lang="en-SG"/>
        </a:p>
      </dgm:t>
    </dgm:pt>
    <dgm:pt modelId="{47CFDD80-C7EF-44BC-A82D-08D7E7D9A7B6}" type="pres">
      <dgm:prSet presAssocID="{8A5C6016-7424-45B4-B772-31E97725CFE1}" presName="composite" presStyleCnt="0"/>
      <dgm:spPr/>
      <dgm:t>
        <a:bodyPr/>
        <a:lstStyle/>
        <a:p>
          <a:endParaRPr lang="en-SG"/>
        </a:p>
      </dgm:t>
    </dgm:pt>
    <dgm:pt modelId="{9FED237A-E8DC-4261-94A8-D9B686D6C836}" type="pres">
      <dgm:prSet presAssocID="{8A5C6016-7424-45B4-B772-31E97725CFE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D7A8ACA9-4FC2-4B4D-85BB-7D3698E743D1}" type="pres">
      <dgm:prSet presAssocID="{8A5C6016-7424-45B4-B772-31E97725CFE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05CEA02D-94AE-4E88-85EB-C9FCBE395715}" type="pres">
      <dgm:prSet presAssocID="{59B779D6-61E5-4676-849F-797DB4C69754}" presName="sp" presStyleCnt="0"/>
      <dgm:spPr/>
      <dgm:t>
        <a:bodyPr/>
        <a:lstStyle/>
        <a:p>
          <a:endParaRPr lang="en-SG"/>
        </a:p>
      </dgm:t>
    </dgm:pt>
    <dgm:pt modelId="{E9DE0F42-B3DC-4174-8666-3043397BEACD}" type="pres">
      <dgm:prSet presAssocID="{DD402138-A919-41AD-B9FD-388105F6A864}" presName="composite" presStyleCnt="0"/>
      <dgm:spPr/>
      <dgm:t>
        <a:bodyPr/>
        <a:lstStyle/>
        <a:p>
          <a:endParaRPr lang="en-SG"/>
        </a:p>
      </dgm:t>
    </dgm:pt>
    <dgm:pt modelId="{08F6B5F6-B1B7-4C71-8137-E6D17CBC38BD}" type="pres">
      <dgm:prSet presAssocID="{DD402138-A919-41AD-B9FD-388105F6A864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50F9B454-6D28-4047-B0D9-A21D67A966BC}" type="pres">
      <dgm:prSet presAssocID="{DD402138-A919-41AD-B9FD-388105F6A864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43BE31E9-20F0-4AE5-AF9C-94BB420B9E90}" type="pres">
      <dgm:prSet presAssocID="{7ADB7449-2784-4F14-8FB4-0CCBFBB96801}" presName="sp" presStyleCnt="0"/>
      <dgm:spPr/>
      <dgm:t>
        <a:bodyPr/>
        <a:lstStyle/>
        <a:p>
          <a:endParaRPr lang="en-SG"/>
        </a:p>
      </dgm:t>
    </dgm:pt>
    <dgm:pt modelId="{72717780-14A4-4EBC-9AB2-89B32EF48E5E}" type="pres">
      <dgm:prSet presAssocID="{C72C048F-5030-4207-9F39-63DE897807B0}" presName="composite" presStyleCnt="0"/>
      <dgm:spPr/>
      <dgm:t>
        <a:bodyPr/>
        <a:lstStyle/>
        <a:p>
          <a:endParaRPr lang="en-SG"/>
        </a:p>
      </dgm:t>
    </dgm:pt>
    <dgm:pt modelId="{816EF3F1-33F9-45D0-AF7B-7C9C3398F766}" type="pres">
      <dgm:prSet presAssocID="{C72C048F-5030-4207-9F39-63DE897807B0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B82E756F-E7E4-4D73-944B-6867A9928E5E}" type="pres">
      <dgm:prSet presAssocID="{C72C048F-5030-4207-9F39-63DE897807B0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0A0ABFFA-B2F7-4414-B1C2-D28656332DFB}" srcId="{0AE391B6-F39E-42C6-A343-684D0A7BDFE2}" destId="{39D67287-8C89-412D-96FD-6941FFACBA81}" srcOrd="0" destOrd="0" parTransId="{DC60551C-D8FE-49A2-8945-D513C30849C9}" sibTransId="{86E86DF0-622C-4578-9C0A-2AE1D1D196A9}"/>
    <dgm:cxn modelId="{F4F99762-70FE-43DB-832D-1DF710655757}" srcId="{C72C048F-5030-4207-9F39-63DE897807B0}" destId="{8DCBC7A1-55F2-4843-AED6-3704DC0CBF2F}" srcOrd="0" destOrd="0" parTransId="{385EDF72-E2A2-48A6-8564-17FD93BF251E}" sibTransId="{A0BF2E7B-E61C-4DEC-BDD8-76E19B13DA85}"/>
    <dgm:cxn modelId="{F16D276F-C551-46C9-B1D7-69239ED1F3F9}" srcId="{EFC97D03-754F-4DD0-B177-3856CC626D46}" destId="{DD402138-A919-41AD-B9FD-388105F6A864}" srcOrd="3" destOrd="0" parTransId="{3CF314DE-C975-48BB-B0CA-8F1EB4CE972B}" sibTransId="{7ADB7449-2784-4F14-8FB4-0CCBFBB96801}"/>
    <dgm:cxn modelId="{F27DCA26-7635-4568-80B4-608AAB9E37BF}" type="presOf" srcId="{DD402138-A919-41AD-B9FD-388105F6A864}" destId="{08F6B5F6-B1B7-4C71-8137-E6D17CBC38BD}" srcOrd="0" destOrd="0" presId="urn:microsoft.com/office/officeart/2005/8/layout/chevron2"/>
    <dgm:cxn modelId="{1F24E486-FDAC-4A46-B099-9CDD00AAD364}" type="presOf" srcId="{EFC97D03-754F-4DD0-B177-3856CC626D46}" destId="{C97931F5-95AC-4613-A3E5-1EA19C96E342}" srcOrd="0" destOrd="0" presId="urn:microsoft.com/office/officeart/2005/8/layout/chevron2"/>
    <dgm:cxn modelId="{7B97A6F8-BA62-4C62-B37A-C4C55BEE5801}" srcId="{EFC97D03-754F-4DD0-B177-3856CC626D46}" destId="{0AE391B6-F39E-42C6-A343-684D0A7BDFE2}" srcOrd="1" destOrd="0" parTransId="{AFEF00A2-0FD3-408B-BE1B-0E52610DC4B8}" sibTransId="{1F0CB348-57C8-4C66-A5FA-9F414CFE1E25}"/>
    <dgm:cxn modelId="{FCDD5E2A-6CB8-4581-944A-C58174E32B61}" type="presOf" srcId="{0AE391B6-F39E-42C6-A343-684D0A7BDFE2}" destId="{083C8FA9-F657-4145-96B6-52B4E47EFD4C}" srcOrd="0" destOrd="0" presId="urn:microsoft.com/office/officeart/2005/8/layout/chevron2"/>
    <dgm:cxn modelId="{D57C690C-4EFC-4989-90D2-F3F6BF7DB3CC}" type="presOf" srcId="{C72C048F-5030-4207-9F39-63DE897807B0}" destId="{816EF3F1-33F9-45D0-AF7B-7C9C3398F766}" srcOrd="0" destOrd="0" presId="urn:microsoft.com/office/officeart/2005/8/layout/chevron2"/>
    <dgm:cxn modelId="{E002ED7C-9AD5-4946-B942-1FA7616AAA3B}" type="presOf" srcId="{BCE460EB-C5E7-4B8F-AF98-50BECAF0044D}" destId="{50F9B454-6D28-4047-B0D9-A21D67A966BC}" srcOrd="0" destOrd="0" presId="urn:microsoft.com/office/officeart/2005/8/layout/chevron2"/>
    <dgm:cxn modelId="{6680B321-4C45-45E4-B08C-F717D4FA3431}" srcId="{EFC97D03-754F-4DD0-B177-3856CC626D46}" destId="{8A5C6016-7424-45B4-B772-31E97725CFE1}" srcOrd="2" destOrd="0" parTransId="{7E3934A3-1E13-4B83-8CCC-8E020071301F}" sibTransId="{59B779D6-61E5-4676-849F-797DB4C69754}"/>
    <dgm:cxn modelId="{FA6092F9-F55A-41F6-8298-314CB71CA518}" type="presOf" srcId="{9E3D1320-7B37-42F2-9CEC-75B6E5F89534}" destId="{D7616F71-0677-4FA3-B820-49C4AE5EF23F}" srcOrd="0" destOrd="0" presId="urn:microsoft.com/office/officeart/2005/8/layout/chevron2"/>
    <dgm:cxn modelId="{08DFD380-8991-4589-9D03-7E9A5A181A52}" srcId="{EFC97D03-754F-4DD0-B177-3856CC626D46}" destId="{C72C048F-5030-4207-9F39-63DE897807B0}" srcOrd="4" destOrd="0" parTransId="{7423F8D6-00B6-4E66-9784-099D6497DF26}" sibTransId="{16CD2544-3B82-4A3F-B19A-0FE2C71EC54F}"/>
    <dgm:cxn modelId="{71F93828-1139-4D26-84F6-1910A78E49B6}" type="presOf" srcId="{8DCBC7A1-55F2-4843-AED6-3704DC0CBF2F}" destId="{B82E756F-E7E4-4D73-944B-6867A9928E5E}" srcOrd="0" destOrd="0" presId="urn:microsoft.com/office/officeart/2005/8/layout/chevron2"/>
    <dgm:cxn modelId="{A56CF8CB-8648-4AD4-BC90-EB994C4C949E}" type="presOf" srcId="{65FF9520-2DA7-4527-937F-B39C097A1666}" destId="{AA2DCB49-5583-4501-BFD7-E853F5E4D8BF}" srcOrd="0" destOrd="0" presId="urn:microsoft.com/office/officeart/2005/8/layout/chevron2"/>
    <dgm:cxn modelId="{6094BB3A-F58C-42CA-BAEC-0B85B215357D}" type="presOf" srcId="{8A5C6016-7424-45B4-B772-31E97725CFE1}" destId="{9FED237A-E8DC-4261-94A8-D9B686D6C836}" srcOrd="0" destOrd="0" presId="urn:microsoft.com/office/officeart/2005/8/layout/chevron2"/>
    <dgm:cxn modelId="{8332E2D0-81EC-4E7D-A306-108C7F705A37}" srcId="{EFC97D03-754F-4DD0-B177-3856CC626D46}" destId="{9E3D1320-7B37-42F2-9CEC-75B6E5F89534}" srcOrd="0" destOrd="0" parTransId="{2BD7E9C4-DB8F-4F8E-AE3F-D862FBF6276D}" sibTransId="{B4BA9348-7ABF-4D55-801E-00C8B81F3D85}"/>
    <dgm:cxn modelId="{68314198-849E-4116-89DD-3EBC748A0635}" srcId="{DD402138-A919-41AD-B9FD-388105F6A864}" destId="{BCE460EB-C5E7-4B8F-AF98-50BECAF0044D}" srcOrd="0" destOrd="0" parTransId="{39484E18-9487-41FF-A040-454F81A0E132}" sibTransId="{7445B933-CC17-401D-9EE7-9EF91D7CE97B}"/>
    <dgm:cxn modelId="{5CC3C906-CD9D-4759-B399-DE7E80D24B81}" type="presOf" srcId="{39D67287-8C89-412D-96FD-6941FFACBA81}" destId="{810E904E-F00B-4443-825C-F7F41F1E0451}" srcOrd="0" destOrd="0" presId="urn:microsoft.com/office/officeart/2005/8/layout/chevron2"/>
    <dgm:cxn modelId="{63FD7EF1-928A-4D40-9A02-76409F823EDE}" srcId="{8A5C6016-7424-45B4-B772-31E97725CFE1}" destId="{6201FA29-5752-4106-B2FA-B54E56C080EB}" srcOrd="0" destOrd="0" parTransId="{94707F37-2D5C-4F77-9129-B5D465C1A9B9}" sibTransId="{877BBD90-BB2D-4900-A0A1-DA52248B68A8}"/>
    <dgm:cxn modelId="{5E89C679-3229-4027-933C-53D7CB241B91}" srcId="{9E3D1320-7B37-42F2-9CEC-75B6E5F89534}" destId="{65FF9520-2DA7-4527-937F-B39C097A1666}" srcOrd="0" destOrd="0" parTransId="{0BB509FE-208C-4AB2-A16C-E5AEA7F3D758}" sibTransId="{DD78CE07-D01C-4CD6-BE5A-2A001B154ED1}"/>
    <dgm:cxn modelId="{14BCA87F-7D3A-44EB-B36B-5BD0392BE374}" type="presOf" srcId="{6201FA29-5752-4106-B2FA-B54E56C080EB}" destId="{D7A8ACA9-4FC2-4B4D-85BB-7D3698E743D1}" srcOrd="0" destOrd="0" presId="urn:microsoft.com/office/officeart/2005/8/layout/chevron2"/>
    <dgm:cxn modelId="{48489D24-91DC-469D-B083-E9457E427A87}" type="presParOf" srcId="{C97931F5-95AC-4613-A3E5-1EA19C96E342}" destId="{EA92F79D-A0D2-4DB9-8936-EAAEA31EF3F4}" srcOrd="0" destOrd="0" presId="urn:microsoft.com/office/officeart/2005/8/layout/chevron2"/>
    <dgm:cxn modelId="{7E58E2D8-1FCF-4ECD-8EA9-8423B9951882}" type="presParOf" srcId="{EA92F79D-A0D2-4DB9-8936-EAAEA31EF3F4}" destId="{D7616F71-0677-4FA3-B820-49C4AE5EF23F}" srcOrd="0" destOrd="0" presId="urn:microsoft.com/office/officeart/2005/8/layout/chevron2"/>
    <dgm:cxn modelId="{24A91629-C6BA-48A6-853F-1F52AB12181A}" type="presParOf" srcId="{EA92F79D-A0D2-4DB9-8936-EAAEA31EF3F4}" destId="{AA2DCB49-5583-4501-BFD7-E853F5E4D8BF}" srcOrd="1" destOrd="0" presId="urn:microsoft.com/office/officeart/2005/8/layout/chevron2"/>
    <dgm:cxn modelId="{E99CF71F-A486-402F-86B9-63AFD8A1EF62}" type="presParOf" srcId="{C97931F5-95AC-4613-A3E5-1EA19C96E342}" destId="{666E1C6B-5F58-4AD6-A1E6-B4A4E29C9BEC}" srcOrd="1" destOrd="0" presId="urn:microsoft.com/office/officeart/2005/8/layout/chevron2"/>
    <dgm:cxn modelId="{AD867D54-4763-4E7F-9B37-DE9E1A67EBC9}" type="presParOf" srcId="{C97931F5-95AC-4613-A3E5-1EA19C96E342}" destId="{8B746C02-1919-46B5-862B-EB3109B997E8}" srcOrd="2" destOrd="0" presId="urn:microsoft.com/office/officeart/2005/8/layout/chevron2"/>
    <dgm:cxn modelId="{5C6AFEEC-84EF-42E6-8F3D-B15805211C7C}" type="presParOf" srcId="{8B746C02-1919-46B5-862B-EB3109B997E8}" destId="{083C8FA9-F657-4145-96B6-52B4E47EFD4C}" srcOrd="0" destOrd="0" presId="urn:microsoft.com/office/officeart/2005/8/layout/chevron2"/>
    <dgm:cxn modelId="{82C57565-6CCC-47B7-A4C4-78C8815A3E29}" type="presParOf" srcId="{8B746C02-1919-46B5-862B-EB3109B997E8}" destId="{810E904E-F00B-4443-825C-F7F41F1E0451}" srcOrd="1" destOrd="0" presId="urn:microsoft.com/office/officeart/2005/8/layout/chevron2"/>
    <dgm:cxn modelId="{900DFE7F-8526-4CC8-ADC9-1D08CEC48724}" type="presParOf" srcId="{C97931F5-95AC-4613-A3E5-1EA19C96E342}" destId="{54BD4863-5833-4920-AB00-3638D1E1607F}" srcOrd="3" destOrd="0" presId="urn:microsoft.com/office/officeart/2005/8/layout/chevron2"/>
    <dgm:cxn modelId="{84956A1C-9544-4F06-8BBB-FB7DEC3020EE}" type="presParOf" srcId="{C97931F5-95AC-4613-A3E5-1EA19C96E342}" destId="{47CFDD80-C7EF-44BC-A82D-08D7E7D9A7B6}" srcOrd="4" destOrd="0" presId="urn:microsoft.com/office/officeart/2005/8/layout/chevron2"/>
    <dgm:cxn modelId="{80A55819-7F90-42EE-BCCB-49DA94C70F67}" type="presParOf" srcId="{47CFDD80-C7EF-44BC-A82D-08D7E7D9A7B6}" destId="{9FED237A-E8DC-4261-94A8-D9B686D6C836}" srcOrd="0" destOrd="0" presId="urn:microsoft.com/office/officeart/2005/8/layout/chevron2"/>
    <dgm:cxn modelId="{3077FF52-DDE5-435F-8BA1-6795C0011B9E}" type="presParOf" srcId="{47CFDD80-C7EF-44BC-A82D-08D7E7D9A7B6}" destId="{D7A8ACA9-4FC2-4B4D-85BB-7D3698E743D1}" srcOrd="1" destOrd="0" presId="urn:microsoft.com/office/officeart/2005/8/layout/chevron2"/>
    <dgm:cxn modelId="{CB01ACD7-5DAA-4BED-8305-6C303D7517CF}" type="presParOf" srcId="{C97931F5-95AC-4613-A3E5-1EA19C96E342}" destId="{05CEA02D-94AE-4E88-85EB-C9FCBE395715}" srcOrd="5" destOrd="0" presId="urn:microsoft.com/office/officeart/2005/8/layout/chevron2"/>
    <dgm:cxn modelId="{8313FBD3-E0E5-4290-A1D1-1976A773FE16}" type="presParOf" srcId="{C97931F5-95AC-4613-A3E5-1EA19C96E342}" destId="{E9DE0F42-B3DC-4174-8666-3043397BEACD}" srcOrd="6" destOrd="0" presId="urn:microsoft.com/office/officeart/2005/8/layout/chevron2"/>
    <dgm:cxn modelId="{73743910-43BF-4414-8FCF-5DA72B630F71}" type="presParOf" srcId="{E9DE0F42-B3DC-4174-8666-3043397BEACD}" destId="{08F6B5F6-B1B7-4C71-8137-E6D17CBC38BD}" srcOrd="0" destOrd="0" presId="urn:microsoft.com/office/officeart/2005/8/layout/chevron2"/>
    <dgm:cxn modelId="{1B9B564E-A400-41BD-8395-9885BE0518C2}" type="presParOf" srcId="{E9DE0F42-B3DC-4174-8666-3043397BEACD}" destId="{50F9B454-6D28-4047-B0D9-A21D67A966BC}" srcOrd="1" destOrd="0" presId="urn:microsoft.com/office/officeart/2005/8/layout/chevron2"/>
    <dgm:cxn modelId="{0226FCB5-462C-45A7-86FD-B2F03852654E}" type="presParOf" srcId="{C97931F5-95AC-4613-A3E5-1EA19C96E342}" destId="{43BE31E9-20F0-4AE5-AF9C-94BB420B9E90}" srcOrd="7" destOrd="0" presId="urn:microsoft.com/office/officeart/2005/8/layout/chevron2"/>
    <dgm:cxn modelId="{E5B37AF6-90FE-44F9-A933-BECC09C9D36D}" type="presParOf" srcId="{C97931F5-95AC-4613-A3E5-1EA19C96E342}" destId="{72717780-14A4-4EBC-9AB2-89B32EF48E5E}" srcOrd="8" destOrd="0" presId="urn:microsoft.com/office/officeart/2005/8/layout/chevron2"/>
    <dgm:cxn modelId="{DE59EDA5-85B3-46BB-B171-2C5678FF2D46}" type="presParOf" srcId="{72717780-14A4-4EBC-9AB2-89B32EF48E5E}" destId="{816EF3F1-33F9-45D0-AF7B-7C9C3398F766}" srcOrd="0" destOrd="0" presId="urn:microsoft.com/office/officeart/2005/8/layout/chevron2"/>
    <dgm:cxn modelId="{819576EC-E98C-4F1A-9194-8A504CCE7541}" type="presParOf" srcId="{72717780-14A4-4EBC-9AB2-89B32EF48E5E}" destId="{B82E756F-E7E4-4D73-944B-6867A9928E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EAE11DF-4F1E-4A8E-AC41-56970B466692}" type="doc">
      <dgm:prSet loTypeId="urn:microsoft.com/office/officeart/2005/8/layout/default#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SG"/>
        </a:p>
      </dgm:t>
    </dgm:pt>
    <dgm:pt modelId="{4A7AFB92-346A-4CF6-9BB6-9706B9EDFDF3}">
      <dgm:prSet phldrT="[Text]" custT="1"/>
      <dgm:spPr/>
      <dgm:t>
        <a:bodyPr/>
        <a:lstStyle/>
        <a:p>
          <a:r>
            <a:rPr lang="en-SG" sz="3200" dirty="0" smtClean="0"/>
            <a:t>Remediation in nuclear polluted waters containing Strontium</a:t>
          </a:r>
          <a:endParaRPr lang="en-SG" sz="3200" dirty="0"/>
        </a:p>
      </dgm:t>
    </dgm:pt>
    <dgm:pt modelId="{21516221-ED7C-44FC-9C84-C6981D52907D}" type="parTrans" cxnId="{9A18EF78-3CDF-4B85-A8EE-6FFDAEC82DF4}">
      <dgm:prSet/>
      <dgm:spPr/>
      <dgm:t>
        <a:bodyPr/>
        <a:lstStyle/>
        <a:p>
          <a:endParaRPr lang="en-SG"/>
        </a:p>
      </dgm:t>
    </dgm:pt>
    <dgm:pt modelId="{C214E219-8D12-4590-AA03-95C9F1C8B0AD}" type="sibTrans" cxnId="{9A18EF78-3CDF-4B85-A8EE-6FFDAEC82DF4}">
      <dgm:prSet/>
      <dgm:spPr/>
      <dgm:t>
        <a:bodyPr/>
        <a:lstStyle/>
        <a:p>
          <a:endParaRPr lang="en-SG"/>
        </a:p>
      </dgm:t>
    </dgm:pt>
    <dgm:pt modelId="{58D8E4E2-811A-4F45-9C6C-5578BDD4DE9A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SG" sz="3200" dirty="0" smtClean="0"/>
            <a:t>Remediation of polluted wastewaters due to improper water treatment processes</a:t>
          </a:r>
          <a:endParaRPr lang="en-SG" sz="3200" dirty="0"/>
        </a:p>
      </dgm:t>
    </dgm:pt>
    <dgm:pt modelId="{0B047E97-AB92-46E3-BF50-5AFE374C729A}" type="parTrans" cxnId="{3AE3B3BB-D966-44F1-8D62-70CCE3F56E67}">
      <dgm:prSet/>
      <dgm:spPr/>
      <dgm:t>
        <a:bodyPr/>
        <a:lstStyle/>
        <a:p>
          <a:endParaRPr lang="en-SG"/>
        </a:p>
      </dgm:t>
    </dgm:pt>
    <dgm:pt modelId="{550A6463-B6A1-4830-A167-E24CDF4C9FD3}" type="sibTrans" cxnId="{3AE3B3BB-D966-44F1-8D62-70CCE3F56E67}">
      <dgm:prSet/>
      <dgm:spPr/>
      <dgm:t>
        <a:bodyPr/>
        <a:lstStyle/>
        <a:p>
          <a:endParaRPr lang="en-SG"/>
        </a:p>
      </dgm:t>
    </dgm:pt>
    <dgm:pt modelId="{5EF4DD83-C7C7-409A-9A1E-021A40E30A10}" type="pres">
      <dgm:prSet presAssocID="{AEAE11DF-4F1E-4A8E-AC41-56970B46669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0DE9250F-4C21-4875-93BD-6E2C6863D7C7}" type="pres">
      <dgm:prSet presAssocID="{4A7AFB92-346A-4CF6-9BB6-9706B9EDFDF3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D5E43D06-98C9-4326-B58A-A5306100E9C4}" type="pres">
      <dgm:prSet presAssocID="{C214E219-8D12-4590-AA03-95C9F1C8B0AD}" presName="sibTrans" presStyleCnt="0"/>
      <dgm:spPr/>
      <dgm:t>
        <a:bodyPr/>
        <a:lstStyle/>
        <a:p>
          <a:endParaRPr lang="en-SG"/>
        </a:p>
      </dgm:t>
    </dgm:pt>
    <dgm:pt modelId="{06DE52E0-7E89-4E58-9D82-7BC47A1A10BE}" type="pres">
      <dgm:prSet presAssocID="{58D8E4E2-811A-4F45-9C6C-5578BDD4DE9A}" presName="node" presStyleLbl="node1" presStyleIdx="1" presStyleCnt="2" custLinFactNeighborY="-40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3AE3B3BB-D966-44F1-8D62-70CCE3F56E67}" srcId="{AEAE11DF-4F1E-4A8E-AC41-56970B466692}" destId="{58D8E4E2-811A-4F45-9C6C-5578BDD4DE9A}" srcOrd="1" destOrd="0" parTransId="{0B047E97-AB92-46E3-BF50-5AFE374C729A}" sibTransId="{550A6463-B6A1-4830-A167-E24CDF4C9FD3}"/>
    <dgm:cxn modelId="{6FCB3187-9F3C-4287-A9D8-0B21C44C7F3C}" type="presOf" srcId="{58D8E4E2-811A-4F45-9C6C-5578BDD4DE9A}" destId="{06DE52E0-7E89-4E58-9D82-7BC47A1A10BE}" srcOrd="0" destOrd="0" presId="urn:microsoft.com/office/officeart/2005/8/layout/default#1"/>
    <dgm:cxn modelId="{9B8AB7A3-DF3A-449B-9E9D-CB13C3BEC484}" type="presOf" srcId="{AEAE11DF-4F1E-4A8E-AC41-56970B466692}" destId="{5EF4DD83-C7C7-409A-9A1E-021A40E30A10}" srcOrd="0" destOrd="0" presId="urn:microsoft.com/office/officeart/2005/8/layout/default#1"/>
    <dgm:cxn modelId="{9A18EF78-3CDF-4B85-A8EE-6FFDAEC82DF4}" srcId="{AEAE11DF-4F1E-4A8E-AC41-56970B466692}" destId="{4A7AFB92-346A-4CF6-9BB6-9706B9EDFDF3}" srcOrd="0" destOrd="0" parTransId="{21516221-ED7C-44FC-9C84-C6981D52907D}" sibTransId="{C214E219-8D12-4590-AA03-95C9F1C8B0AD}"/>
    <dgm:cxn modelId="{12BEE377-63A9-4F9E-8831-49C3C2104D9A}" type="presOf" srcId="{4A7AFB92-346A-4CF6-9BB6-9706B9EDFDF3}" destId="{0DE9250F-4C21-4875-93BD-6E2C6863D7C7}" srcOrd="0" destOrd="0" presId="urn:microsoft.com/office/officeart/2005/8/layout/default#1"/>
    <dgm:cxn modelId="{699E9E18-56A5-4197-8BC9-D0F91672F211}" type="presParOf" srcId="{5EF4DD83-C7C7-409A-9A1E-021A40E30A10}" destId="{0DE9250F-4C21-4875-93BD-6E2C6863D7C7}" srcOrd="0" destOrd="0" presId="urn:microsoft.com/office/officeart/2005/8/layout/default#1"/>
    <dgm:cxn modelId="{F7F190D8-6ED5-4636-BA1C-D39889CA299B}" type="presParOf" srcId="{5EF4DD83-C7C7-409A-9A1E-021A40E30A10}" destId="{D5E43D06-98C9-4326-B58A-A5306100E9C4}" srcOrd="1" destOrd="0" presId="urn:microsoft.com/office/officeart/2005/8/layout/default#1"/>
    <dgm:cxn modelId="{34E4ECF4-3F63-4D68-A14C-80EC7E610494}" type="presParOf" srcId="{5EF4DD83-C7C7-409A-9A1E-021A40E30A10}" destId="{06DE52E0-7E89-4E58-9D82-7BC47A1A10BE}" srcOrd="2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F868A-DD2F-4BF8-BBF2-7407D2278359}">
      <dsp:nvSpPr>
        <dsp:cNvPr id="0" name=""/>
        <dsp:cNvSpPr/>
      </dsp:nvSpPr>
      <dsp:spPr>
        <a:xfrm>
          <a:off x="0" y="0"/>
          <a:ext cx="4351337" cy="4351337"/>
        </a:xfrm>
        <a:prstGeom prst="triangle">
          <a:avLst/>
        </a:prstGeom>
        <a:solidFill>
          <a:srgbClr val="99CC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D6C64-91D8-46B4-94D2-5F993EF10571}">
      <dsp:nvSpPr>
        <dsp:cNvPr id="0" name=""/>
        <dsp:cNvSpPr/>
      </dsp:nvSpPr>
      <dsp:spPr>
        <a:xfrm>
          <a:off x="2264449" y="436535"/>
          <a:ext cx="2828369" cy="132239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99CC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000" kern="1200" dirty="0" smtClean="0"/>
            <a:t>Acceptable human threshold: 13.74ppm</a:t>
          </a:r>
          <a:br>
            <a:rPr lang="en-SG" sz="2000" kern="1200" dirty="0" smtClean="0"/>
          </a:br>
          <a:r>
            <a:rPr lang="en-SG" sz="1400" kern="1200" dirty="0" smtClean="0"/>
            <a:t>(US EPA, n.d.)</a:t>
          </a:r>
          <a:endParaRPr lang="en-SG" sz="1400" kern="1200" dirty="0"/>
        </a:p>
      </dsp:txBody>
      <dsp:txXfrm>
        <a:off x="2329003" y="501089"/>
        <a:ext cx="2699261" cy="1193290"/>
      </dsp:txXfrm>
    </dsp:sp>
    <dsp:sp modelId="{E0ABE5D1-2162-4D6B-B395-9361AA5AF0AC}">
      <dsp:nvSpPr>
        <dsp:cNvPr id="0" name=""/>
        <dsp:cNvSpPr/>
      </dsp:nvSpPr>
      <dsp:spPr>
        <a:xfrm>
          <a:off x="2264449" y="1924234"/>
          <a:ext cx="2828369" cy="18252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99CC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800" kern="1200" dirty="0" smtClean="0"/>
            <a:t>Nuclear disasters: 960ppm</a:t>
          </a:r>
          <a:r>
            <a:rPr lang="en-SG" sz="1400" kern="1200" dirty="0" smtClean="0"/>
            <a:t/>
          </a:r>
          <a:br>
            <a:rPr lang="en-SG" sz="1400" kern="1200" dirty="0" smtClean="0"/>
          </a:br>
          <a:r>
            <a:rPr lang="en-SG" sz="1400" kern="1200" dirty="0" smtClean="0"/>
            <a:t>(Neal Blossom, n.d.)</a:t>
          </a:r>
          <a:endParaRPr lang="en-SG" sz="1400" kern="1200" dirty="0"/>
        </a:p>
      </dsp:txBody>
      <dsp:txXfrm>
        <a:off x="2353551" y="2013336"/>
        <a:ext cx="2650165" cy="164706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F868A-DD2F-4BF8-BBF2-7407D2278359}">
      <dsp:nvSpPr>
        <dsp:cNvPr id="0" name=""/>
        <dsp:cNvSpPr/>
      </dsp:nvSpPr>
      <dsp:spPr>
        <a:xfrm>
          <a:off x="0" y="0"/>
          <a:ext cx="4351337" cy="4351337"/>
        </a:xfrm>
        <a:prstGeom prst="triangle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D6C64-91D8-46B4-94D2-5F993EF10571}">
      <dsp:nvSpPr>
        <dsp:cNvPr id="0" name=""/>
        <dsp:cNvSpPr/>
      </dsp:nvSpPr>
      <dsp:spPr>
        <a:xfrm>
          <a:off x="2264449" y="436535"/>
          <a:ext cx="2828369" cy="132239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000" kern="1200" dirty="0" smtClean="0"/>
            <a:t>Acceptable human threshold: 1.3 ppm </a:t>
          </a:r>
          <a:br>
            <a:rPr lang="en-SG" sz="2000" kern="1200" dirty="0" smtClean="0"/>
          </a:br>
          <a:r>
            <a:rPr lang="en-SG" sz="1400" kern="1200" dirty="0" smtClean="0"/>
            <a:t>(US EPA, </a:t>
          </a:r>
          <a:r>
            <a:rPr lang="en-SG" sz="1400" kern="1200" dirty="0" err="1" smtClean="0"/>
            <a:t>n.d.</a:t>
          </a:r>
          <a:r>
            <a:rPr lang="en-SG" sz="1400" kern="1200" dirty="0" smtClean="0"/>
            <a:t>)</a:t>
          </a:r>
          <a:endParaRPr lang="en-SG" sz="1400" kern="1200" dirty="0"/>
        </a:p>
      </dsp:txBody>
      <dsp:txXfrm>
        <a:off x="2329003" y="501089"/>
        <a:ext cx="2699261" cy="1193290"/>
      </dsp:txXfrm>
    </dsp:sp>
    <dsp:sp modelId="{E0ABE5D1-2162-4D6B-B395-9361AA5AF0AC}">
      <dsp:nvSpPr>
        <dsp:cNvPr id="0" name=""/>
        <dsp:cNvSpPr/>
      </dsp:nvSpPr>
      <dsp:spPr>
        <a:xfrm>
          <a:off x="2264449" y="1924234"/>
          <a:ext cx="2828369" cy="18252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800" kern="1200" dirty="0" smtClean="0"/>
            <a:t>Ocean: 0.00025 ppm in water and up to 100 ppm in sediments </a:t>
          </a:r>
          <a:r>
            <a:rPr lang="en-SG" sz="1400" kern="1200" dirty="0" smtClean="0"/>
            <a:t/>
          </a:r>
          <a:br>
            <a:rPr lang="en-SG" sz="1400" kern="1200" dirty="0" smtClean="0"/>
          </a:br>
          <a:r>
            <a:rPr lang="en-SG" sz="1400" kern="1200" dirty="0" smtClean="0"/>
            <a:t>(Neal Blossom, </a:t>
          </a:r>
          <a:r>
            <a:rPr lang="en-SG" sz="1400" kern="1200" dirty="0" err="1" smtClean="0"/>
            <a:t>n.d.</a:t>
          </a:r>
          <a:r>
            <a:rPr lang="en-SG" sz="1400" kern="1200" dirty="0" smtClean="0"/>
            <a:t>)</a:t>
          </a:r>
          <a:endParaRPr lang="en-SG" sz="1400" kern="1200" dirty="0"/>
        </a:p>
      </dsp:txBody>
      <dsp:txXfrm>
        <a:off x="2353551" y="2013336"/>
        <a:ext cx="2650165" cy="16470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A7F3A-7499-4F0F-9EEE-CE0A1A9D4DA4}">
      <dsp:nvSpPr>
        <dsp:cNvPr id="0" name=""/>
        <dsp:cNvSpPr/>
      </dsp:nvSpPr>
      <dsp:spPr>
        <a:xfrm>
          <a:off x="9388" y="0"/>
          <a:ext cx="2806246" cy="12869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400" kern="1200" dirty="0" smtClean="0"/>
            <a:t>Minimum: </a:t>
          </a:r>
          <a:br>
            <a:rPr lang="en-SG" sz="2400" kern="1200" dirty="0" smtClean="0"/>
          </a:br>
          <a:r>
            <a:rPr lang="en-SG" sz="2400" kern="1200" dirty="0" smtClean="0"/>
            <a:t>DI Water</a:t>
          </a:r>
          <a:endParaRPr lang="en-SG" sz="2400" kern="1200" dirty="0"/>
        </a:p>
      </dsp:txBody>
      <dsp:txXfrm>
        <a:off x="47083" y="37695"/>
        <a:ext cx="2730856" cy="1211602"/>
      </dsp:txXfrm>
    </dsp:sp>
    <dsp:sp modelId="{02BB6C87-295F-48A1-8633-ECEE7B3E78F9}">
      <dsp:nvSpPr>
        <dsp:cNvPr id="0" name=""/>
        <dsp:cNvSpPr/>
      </dsp:nvSpPr>
      <dsp:spPr>
        <a:xfrm>
          <a:off x="3096259" y="295521"/>
          <a:ext cx="594924" cy="6959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SG" sz="1900" kern="1200"/>
        </a:p>
      </dsp:txBody>
      <dsp:txXfrm>
        <a:off x="3096259" y="434711"/>
        <a:ext cx="416447" cy="417569"/>
      </dsp:txXfrm>
    </dsp:sp>
    <dsp:sp modelId="{DA31966B-66D6-4984-93FF-E6F4BB22CAFB}">
      <dsp:nvSpPr>
        <dsp:cNvPr id="0" name=""/>
        <dsp:cNvSpPr/>
      </dsp:nvSpPr>
      <dsp:spPr>
        <a:xfrm>
          <a:off x="3938133" y="0"/>
          <a:ext cx="2806246" cy="1286992"/>
        </a:xfrm>
        <a:prstGeom prst="roundRect">
          <a:avLst>
            <a:gd name="adj" fmla="val 10000"/>
          </a:avLst>
        </a:prstGeom>
        <a:solidFill>
          <a:schemeClr val="accent5">
            <a:hueOff val="-4468210"/>
            <a:satOff val="-17740"/>
            <a:lumOff val="99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400" kern="1200" dirty="0" smtClean="0"/>
            <a:t>Human Threshold:</a:t>
          </a:r>
          <a:br>
            <a:rPr lang="en-SG" sz="2400" kern="1200" dirty="0" smtClean="0"/>
          </a:br>
          <a:r>
            <a:rPr lang="en-SG" sz="2400" kern="1200" dirty="0" smtClean="0"/>
            <a:t>1.3 ppm</a:t>
          </a:r>
          <a:endParaRPr lang="en-SG" sz="2400" kern="1200" dirty="0"/>
        </a:p>
      </dsp:txBody>
      <dsp:txXfrm>
        <a:off x="3975828" y="37695"/>
        <a:ext cx="2730856" cy="1211602"/>
      </dsp:txXfrm>
    </dsp:sp>
    <dsp:sp modelId="{8137F36B-867D-4BD4-8B1B-9B2CA03A465E}">
      <dsp:nvSpPr>
        <dsp:cNvPr id="0" name=""/>
        <dsp:cNvSpPr/>
      </dsp:nvSpPr>
      <dsp:spPr>
        <a:xfrm>
          <a:off x="7025004" y="295521"/>
          <a:ext cx="594924" cy="6959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8936419"/>
            <a:satOff val="-35480"/>
            <a:lumOff val="1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SG" sz="1900" kern="1200"/>
        </a:p>
      </dsp:txBody>
      <dsp:txXfrm>
        <a:off x="7025004" y="434711"/>
        <a:ext cx="416447" cy="417569"/>
      </dsp:txXfrm>
    </dsp:sp>
    <dsp:sp modelId="{736CF7D1-4E39-491B-8E04-40785B55E0D6}">
      <dsp:nvSpPr>
        <dsp:cNvPr id="0" name=""/>
        <dsp:cNvSpPr/>
      </dsp:nvSpPr>
      <dsp:spPr>
        <a:xfrm>
          <a:off x="7866877" y="0"/>
          <a:ext cx="2806246" cy="1286992"/>
        </a:xfrm>
        <a:prstGeom prst="roundRect">
          <a:avLst>
            <a:gd name="adj" fmla="val 10000"/>
          </a:avLst>
        </a:prstGeom>
        <a:solidFill>
          <a:schemeClr val="accent5">
            <a:hueOff val="-8936419"/>
            <a:satOff val="-35480"/>
            <a:lumOff val="19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400" kern="1200" dirty="0" smtClean="0"/>
            <a:t>Upper Threshold: </a:t>
          </a:r>
          <a:br>
            <a:rPr lang="en-SG" sz="2400" kern="1200" dirty="0" smtClean="0"/>
          </a:br>
          <a:r>
            <a:rPr lang="en-SG" sz="2400" kern="1200" dirty="0" smtClean="0"/>
            <a:t>25 ppm</a:t>
          </a:r>
          <a:endParaRPr lang="en-SG" sz="2400" kern="1200" dirty="0"/>
        </a:p>
      </dsp:txBody>
      <dsp:txXfrm>
        <a:off x="7904572" y="37695"/>
        <a:ext cx="2730856" cy="12116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A7F3A-7499-4F0F-9EEE-CE0A1A9D4DA4}">
      <dsp:nvSpPr>
        <dsp:cNvPr id="0" name=""/>
        <dsp:cNvSpPr/>
      </dsp:nvSpPr>
      <dsp:spPr>
        <a:xfrm>
          <a:off x="9388" y="0"/>
          <a:ext cx="2806246" cy="129252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400" kern="1200" dirty="0" smtClean="0"/>
            <a:t>Minimum: </a:t>
          </a:r>
          <a:br>
            <a:rPr lang="en-SG" sz="2400" kern="1200" dirty="0" smtClean="0"/>
          </a:br>
          <a:r>
            <a:rPr lang="en-SG" sz="2400" kern="1200" dirty="0" smtClean="0"/>
            <a:t>DI Water</a:t>
          </a:r>
          <a:endParaRPr lang="en-SG" sz="2400" kern="1200" dirty="0"/>
        </a:p>
      </dsp:txBody>
      <dsp:txXfrm>
        <a:off x="47245" y="37857"/>
        <a:ext cx="2730532" cy="1216814"/>
      </dsp:txXfrm>
    </dsp:sp>
    <dsp:sp modelId="{02BB6C87-295F-48A1-8633-ECEE7B3E78F9}">
      <dsp:nvSpPr>
        <dsp:cNvPr id="0" name=""/>
        <dsp:cNvSpPr/>
      </dsp:nvSpPr>
      <dsp:spPr>
        <a:xfrm>
          <a:off x="3096259" y="298289"/>
          <a:ext cx="594924" cy="6959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SG" sz="1900" kern="1200"/>
        </a:p>
      </dsp:txBody>
      <dsp:txXfrm>
        <a:off x="3096259" y="437479"/>
        <a:ext cx="416447" cy="417569"/>
      </dsp:txXfrm>
    </dsp:sp>
    <dsp:sp modelId="{DA31966B-66D6-4984-93FF-E6F4BB22CAFB}">
      <dsp:nvSpPr>
        <dsp:cNvPr id="0" name=""/>
        <dsp:cNvSpPr/>
      </dsp:nvSpPr>
      <dsp:spPr>
        <a:xfrm>
          <a:off x="3938133" y="0"/>
          <a:ext cx="2806246" cy="1292528"/>
        </a:xfrm>
        <a:prstGeom prst="roundRect">
          <a:avLst>
            <a:gd name="adj" fmla="val 10000"/>
          </a:avLst>
        </a:prstGeom>
        <a:solidFill>
          <a:schemeClr val="accent5">
            <a:hueOff val="-4468210"/>
            <a:satOff val="-17740"/>
            <a:lumOff val="99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400" kern="1200" dirty="0" smtClean="0"/>
            <a:t>Human Threshold:</a:t>
          </a:r>
          <a:br>
            <a:rPr lang="en-SG" sz="2400" kern="1200" dirty="0" smtClean="0"/>
          </a:br>
          <a:r>
            <a:rPr lang="en-SG" sz="2400" kern="1200" dirty="0" smtClean="0"/>
            <a:t>13.74 ppm</a:t>
          </a:r>
          <a:endParaRPr lang="en-SG" sz="2400" kern="1200" dirty="0"/>
        </a:p>
      </dsp:txBody>
      <dsp:txXfrm>
        <a:off x="3975990" y="37857"/>
        <a:ext cx="2730532" cy="1216814"/>
      </dsp:txXfrm>
    </dsp:sp>
    <dsp:sp modelId="{8137F36B-867D-4BD4-8B1B-9B2CA03A465E}">
      <dsp:nvSpPr>
        <dsp:cNvPr id="0" name=""/>
        <dsp:cNvSpPr/>
      </dsp:nvSpPr>
      <dsp:spPr>
        <a:xfrm>
          <a:off x="7025004" y="298289"/>
          <a:ext cx="594924" cy="6959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8936419"/>
            <a:satOff val="-35480"/>
            <a:lumOff val="1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SG" sz="1900" kern="1200"/>
        </a:p>
      </dsp:txBody>
      <dsp:txXfrm>
        <a:off x="7025004" y="437479"/>
        <a:ext cx="416447" cy="417569"/>
      </dsp:txXfrm>
    </dsp:sp>
    <dsp:sp modelId="{736CF7D1-4E39-491B-8E04-40785B55E0D6}">
      <dsp:nvSpPr>
        <dsp:cNvPr id="0" name=""/>
        <dsp:cNvSpPr/>
      </dsp:nvSpPr>
      <dsp:spPr>
        <a:xfrm>
          <a:off x="7866877" y="0"/>
          <a:ext cx="2806246" cy="1292528"/>
        </a:xfrm>
        <a:prstGeom prst="roundRect">
          <a:avLst>
            <a:gd name="adj" fmla="val 10000"/>
          </a:avLst>
        </a:prstGeom>
        <a:solidFill>
          <a:schemeClr val="accent5">
            <a:hueOff val="-8936419"/>
            <a:satOff val="-35480"/>
            <a:lumOff val="19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400" kern="1200" dirty="0" smtClean="0"/>
            <a:t>Upper Threshold: </a:t>
          </a:r>
          <a:br>
            <a:rPr lang="en-SG" sz="2400" kern="1200" dirty="0" smtClean="0"/>
          </a:br>
          <a:r>
            <a:rPr lang="en-SG" sz="2400" kern="1200" dirty="0" smtClean="0"/>
            <a:t>960 ppm</a:t>
          </a:r>
          <a:endParaRPr lang="en-SG" sz="2400" kern="1200" dirty="0"/>
        </a:p>
      </dsp:txBody>
      <dsp:txXfrm>
        <a:off x="7904734" y="37857"/>
        <a:ext cx="2730532" cy="12168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F8C8C7-2CED-4CCA-82BD-804DC2FF94F5}">
      <dsp:nvSpPr>
        <dsp:cNvPr id="0" name=""/>
        <dsp:cNvSpPr/>
      </dsp:nvSpPr>
      <dsp:spPr>
        <a:xfrm>
          <a:off x="1379" y="0"/>
          <a:ext cx="3585557" cy="423596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3500" kern="1200" dirty="0" smtClean="0">
              <a:latin typeface="+mj-lt"/>
              <a:ea typeface="Roboto Condensed" pitchFamily="2" charset="0"/>
            </a:rPr>
            <a:t>Independent variable</a:t>
          </a:r>
          <a:endParaRPr lang="en-SG" sz="3500" kern="1200" dirty="0">
            <a:latin typeface="+mj-lt"/>
            <a:ea typeface="Roboto Condensed" pitchFamily="2" charset="0"/>
          </a:endParaRPr>
        </a:p>
      </dsp:txBody>
      <dsp:txXfrm>
        <a:off x="1379" y="0"/>
        <a:ext cx="3585557" cy="1270788"/>
      </dsp:txXfrm>
    </dsp:sp>
    <dsp:sp modelId="{ED77AF1B-0426-4EEF-8D3B-E263635878CE}">
      <dsp:nvSpPr>
        <dsp:cNvPr id="0" name=""/>
        <dsp:cNvSpPr/>
      </dsp:nvSpPr>
      <dsp:spPr>
        <a:xfrm>
          <a:off x="359934" y="1271150"/>
          <a:ext cx="2868445" cy="83219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600" kern="1200" dirty="0" smtClean="0"/>
            <a:t>Initial Concentration of Heavy Metal Ion Solution</a:t>
          </a:r>
          <a:endParaRPr lang="en-SG" sz="1600" kern="1200" dirty="0"/>
        </a:p>
      </dsp:txBody>
      <dsp:txXfrm>
        <a:off x="384308" y="1295524"/>
        <a:ext cx="2819697" cy="783448"/>
      </dsp:txXfrm>
    </dsp:sp>
    <dsp:sp modelId="{521A3C84-62A7-4773-B629-F6A38AD622E6}">
      <dsp:nvSpPr>
        <dsp:cNvPr id="0" name=""/>
        <dsp:cNvSpPr/>
      </dsp:nvSpPr>
      <dsp:spPr>
        <a:xfrm>
          <a:off x="359934" y="2231377"/>
          <a:ext cx="2868445" cy="832196"/>
        </a:xfrm>
        <a:prstGeom prst="roundRect">
          <a:avLst>
            <a:gd name="adj" fmla="val 10000"/>
          </a:avLst>
        </a:prstGeom>
        <a:solidFill>
          <a:schemeClr val="accent5">
            <a:hueOff val="-992936"/>
            <a:satOff val="-3942"/>
            <a:lumOff val="22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400" kern="1200" dirty="0" smtClean="0"/>
            <a:t>Type of heavy metal ions</a:t>
          </a:r>
          <a:endParaRPr lang="en-SG" sz="2400" kern="1200" dirty="0"/>
        </a:p>
      </dsp:txBody>
      <dsp:txXfrm>
        <a:off x="384308" y="2255751"/>
        <a:ext cx="2819697" cy="783448"/>
      </dsp:txXfrm>
    </dsp:sp>
    <dsp:sp modelId="{34B57683-B68D-42ED-BEB5-C01D4764BC02}">
      <dsp:nvSpPr>
        <dsp:cNvPr id="0" name=""/>
        <dsp:cNvSpPr/>
      </dsp:nvSpPr>
      <dsp:spPr>
        <a:xfrm>
          <a:off x="359934" y="3191605"/>
          <a:ext cx="2868445" cy="832196"/>
        </a:xfrm>
        <a:prstGeom prst="roundRect">
          <a:avLst>
            <a:gd name="adj" fmla="val 10000"/>
          </a:avLst>
        </a:prstGeom>
        <a:solidFill>
          <a:schemeClr val="accent5">
            <a:hueOff val="-1985871"/>
            <a:satOff val="-7884"/>
            <a:lumOff val="44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Aliveness of organism</a:t>
          </a:r>
          <a:endParaRPr lang="en-SG" sz="2400" kern="1200" dirty="0"/>
        </a:p>
      </dsp:txBody>
      <dsp:txXfrm>
        <a:off x="384308" y="3215979"/>
        <a:ext cx="2819697" cy="783448"/>
      </dsp:txXfrm>
    </dsp:sp>
    <dsp:sp modelId="{2B3D7F4B-18A7-4376-9AE5-DCAF99210688}">
      <dsp:nvSpPr>
        <dsp:cNvPr id="0" name=""/>
        <dsp:cNvSpPr/>
      </dsp:nvSpPr>
      <dsp:spPr>
        <a:xfrm>
          <a:off x="3855852" y="0"/>
          <a:ext cx="3585557" cy="423596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3500" kern="1200" dirty="0" smtClean="0">
              <a:latin typeface="+mj-lt"/>
            </a:rPr>
            <a:t>Controlled Variables</a:t>
          </a:r>
          <a:endParaRPr lang="en-SG" sz="3500" kern="1200" dirty="0">
            <a:latin typeface="+mj-lt"/>
          </a:endParaRPr>
        </a:p>
      </dsp:txBody>
      <dsp:txXfrm>
        <a:off x="3855852" y="0"/>
        <a:ext cx="3585557" cy="1270788"/>
      </dsp:txXfrm>
    </dsp:sp>
    <dsp:sp modelId="{6EF5D89F-46B3-4B89-A127-E5A09E8EE1A0}">
      <dsp:nvSpPr>
        <dsp:cNvPr id="0" name=""/>
        <dsp:cNvSpPr/>
      </dsp:nvSpPr>
      <dsp:spPr>
        <a:xfrm>
          <a:off x="4214408" y="1270995"/>
          <a:ext cx="2868445" cy="406687"/>
        </a:xfrm>
        <a:prstGeom prst="roundRect">
          <a:avLst>
            <a:gd name="adj" fmla="val 10000"/>
          </a:avLst>
        </a:prstGeom>
        <a:solidFill>
          <a:schemeClr val="accent5">
            <a:hueOff val="-2978806"/>
            <a:satOff val="-11827"/>
            <a:lumOff val="66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600" kern="1200" dirty="0" smtClean="0"/>
            <a:t>Mass of live Algae used</a:t>
          </a:r>
          <a:endParaRPr lang="en-SG" sz="1600" kern="1200" dirty="0"/>
        </a:p>
      </dsp:txBody>
      <dsp:txXfrm>
        <a:off x="4226319" y="1282906"/>
        <a:ext cx="2844623" cy="382865"/>
      </dsp:txXfrm>
    </dsp:sp>
    <dsp:sp modelId="{F005046E-CD86-405B-8328-CC019ABEE455}">
      <dsp:nvSpPr>
        <dsp:cNvPr id="0" name=""/>
        <dsp:cNvSpPr/>
      </dsp:nvSpPr>
      <dsp:spPr>
        <a:xfrm>
          <a:off x="4214408" y="1740250"/>
          <a:ext cx="2868445" cy="406687"/>
        </a:xfrm>
        <a:prstGeom prst="roundRect">
          <a:avLst>
            <a:gd name="adj" fmla="val 10000"/>
          </a:avLst>
        </a:prstGeom>
        <a:solidFill>
          <a:schemeClr val="accent5">
            <a:hueOff val="-3971742"/>
            <a:satOff val="-15769"/>
            <a:lumOff val="88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600" kern="1200" dirty="0" smtClean="0"/>
            <a:t>Volume of water</a:t>
          </a:r>
          <a:endParaRPr lang="en-SG" sz="1600" kern="1200" dirty="0"/>
        </a:p>
      </dsp:txBody>
      <dsp:txXfrm>
        <a:off x="4226319" y="1752161"/>
        <a:ext cx="2844623" cy="382865"/>
      </dsp:txXfrm>
    </dsp:sp>
    <dsp:sp modelId="{81F42512-F308-4CBE-A04C-3000451005BB}">
      <dsp:nvSpPr>
        <dsp:cNvPr id="0" name=""/>
        <dsp:cNvSpPr/>
      </dsp:nvSpPr>
      <dsp:spPr>
        <a:xfrm>
          <a:off x="4214408" y="2209505"/>
          <a:ext cx="2868445" cy="406687"/>
        </a:xfrm>
        <a:prstGeom prst="roundRect">
          <a:avLst>
            <a:gd name="adj" fmla="val 10000"/>
          </a:avLst>
        </a:prstGeom>
        <a:solidFill>
          <a:schemeClr val="accent5">
            <a:hueOff val="-4964678"/>
            <a:satOff val="-19711"/>
            <a:lumOff val="110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400" kern="1200" dirty="0" smtClean="0"/>
            <a:t>Temperature of surroundings</a:t>
          </a:r>
          <a:endParaRPr lang="en-SG" sz="1400" kern="1200" dirty="0"/>
        </a:p>
      </dsp:txBody>
      <dsp:txXfrm>
        <a:off x="4226319" y="2221416"/>
        <a:ext cx="2844623" cy="382865"/>
      </dsp:txXfrm>
    </dsp:sp>
    <dsp:sp modelId="{ED095D80-4F8D-4CC8-842B-5D01AFB08430}">
      <dsp:nvSpPr>
        <dsp:cNvPr id="0" name=""/>
        <dsp:cNvSpPr/>
      </dsp:nvSpPr>
      <dsp:spPr>
        <a:xfrm>
          <a:off x="4214408" y="2678759"/>
          <a:ext cx="2868445" cy="406687"/>
        </a:xfrm>
        <a:prstGeom prst="roundRect">
          <a:avLst>
            <a:gd name="adj" fmla="val 10000"/>
          </a:avLst>
        </a:prstGeom>
        <a:solidFill>
          <a:schemeClr val="accent5">
            <a:hueOff val="-5957613"/>
            <a:satOff val="-23653"/>
            <a:lumOff val="1320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600" kern="1200" dirty="0" smtClean="0"/>
            <a:t>Temperature of solution</a:t>
          </a:r>
          <a:endParaRPr lang="en-SG" sz="1600" kern="1200" dirty="0"/>
        </a:p>
      </dsp:txBody>
      <dsp:txXfrm>
        <a:off x="4226319" y="2690670"/>
        <a:ext cx="2844623" cy="382865"/>
      </dsp:txXfrm>
    </dsp:sp>
    <dsp:sp modelId="{E61677FF-9AA9-4D38-B4CB-5B72265E78D0}">
      <dsp:nvSpPr>
        <dsp:cNvPr id="0" name=""/>
        <dsp:cNvSpPr/>
      </dsp:nvSpPr>
      <dsp:spPr>
        <a:xfrm>
          <a:off x="4214408" y="3148014"/>
          <a:ext cx="2868445" cy="406687"/>
        </a:xfrm>
        <a:prstGeom prst="roundRect">
          <a:avLst>
            <a:gd name="adj" fmla="val 10000"/>
          </a:avLst>
        </a:prstGeom>
        <a:solidFill>
          <a:schemeClr val="accent5">
            <a:hueOff val="-6950549"/>
            <a:satOff val="-27596"/>
            <a:lumOff val="1540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600" kern="1200" dirty="0" smtClean="0"/>
            <a:t>Amount of light available</a:t>
          </a:r>
          <a:endParaRPr lang="en-SG" sz="1600" kern="1200" dirty="0"/>
        </a:p>
      </dsp:txBody>
      <dsp:txXfrm>
        <a:off x="4226319" y="3159925"/>
        <a:ext cx="2844623" cy="382865"/>
      </dsp:txXfrm>
    </dsp:sp>
    <dsp:sp modelId="{8B5F889A-7B9C-4486-9470-18403372275D}">
      <dsp:nvSpPr>
        <dsp:cNvPr id="0" name=""/>
        <dsp:cNvSpPr/>
      </dsp:nvSpPr>
      <dsp:spPr>
        <a:xfrm>
          <a:off x="4214408" y="3617269"/>
          <a:ext cx="2868445" cy="406687"/>
        </a:xfrm>
        <a:prstGeom prst="roundRect">
          <a:avLst>
            <a:gd name="adj" fmla="val 10000"/>
          </a:avLst>
        </a:prstGeom>
        <a:solidFill>
          <a:schemeClr val="accent5">
            <a:hueOff val="-7943484"/>
            <a:satOff val="-31538"/>
            <a:lumOff val="176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200" kern="1200" dirty="0" smtClean="0"/>
            <a:t>Time interval between each measurement</a:t>
          </a:r>
          <a:endParaRPr lang="en-SG" sz="1200" kern="1200" dirty="0"/>
        </a:p>
      </dsp:txBody>
      <dsp:txXfrm>
        <a:off x="4226319" y="3629180"/>
        <a:ext cx="2844623" cy="382865"/>
      </dsp:txXfrm>
    </dsp:sp>
    <dsp:sp modelId="{C68E3052-7B8A-4849-94A4-B5160F3AB39C}">
      <dsp:nvSpPr>
        <dsp:cNvPr id="0" name=""/>
        <dsp:cNvSpPr/>
      </dsp:nvSpPr>
      <dsp:spPr>
        <a:xfrm>
          <a:off x="7710326" y="0"/>
          <a:ext cx="3585557" cy="423596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3500" kern="1200" dirty="0" smtClean="0">
              <a:latin typeface="+mj-lt"/>
            </a:rPr>
            <a:t>Dependent Variable</a:t>
          </a:r>
          <a:endParaRPr lang="en-SG" sz="3500" kern="1200" dirty="0">
            <a:latin typeface="+mj-lt"/>
          </a:endParaRPr>
        </a:p>
      </dsp:txBody>
      <dsp:txXfrm>
        <a:off x="7710326" y="0"/>
        <a:ext cx="3585557" cy="1270788"/>
      </dsp:txXfrm>
    </dsp:sp>
    <dsp:sp modelId="{B3A3CAF8-A65D-4400-9A53-CC653D1E9399}">
      <dsp:nvSpPr>
        <dsp:cNvPr id="0" name=""/>
        <dsp:cNvSpPr/>
      </dsp:nvSpPr>
      <dsp:spPr>
        <a:xfrm>
          <a:off x="8068882" y="1270788"/>
          <a:ext cx="2868445" cy="2753375"/>
        </a:xfrm>
        <a:prstGeom prst="roundRect">
          <a:avLst>
            <a:gd name="adj" fmla="val 10000"/>
          </a:avLst>
        </a:prstGeom>
        <a:solidFill>
          <a:schemeClr val="accent5">
            <a:hueOff val="-8936419"/>
            <a:satOff val="-35480"/>
            <a:lumOff val="19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400" kern="1200" dirty="0" smtClean="0"/>
            <a:t>Concentration of Heavy Metal Ion Solution over time</a:t>
          </a:r>
          <a:endParaRPr lang="en-SG" sz="2400" kern="1200" dirty="0"/>
        </a:p>
      </dsp:txBody>
      <dsp:txXfrm>
        <a:off x="8149526" y="1351432"/>
        <a:ext cx="2707157" cy="25920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B2EA2-D436-4FCA-B17C-A29A8C8238E2}">
      <dsp:nvSpPr>
        <dsp:cNvPr id="0" name=""/>
        <dsp:cNvSpPr/>
      </dsp:nvSpPr>
      <dsp:spPr>
        <a:xfrm>
          <a:off x="9577" y="669057"/>
          <a:ext cx="2862485" cy="314762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000" kern="1200" dirty="0" smtClean="0"/>
            <a:t>Live </a:t>
          </a:r>
          <a:r>
            <a:rPr lang="en-SG" sz="2000" kern="1200" dirty="0" smtClean="0"/>
            <a:t>algae </a:t>
          </a:r>
          <a:r>
            <a:rPr lang="en-SG" sz="2000" kern="1200" dirty="0" smtClean="0"/>
            <a:t>was dried until </a:t>
          </a:r>
          <a:r>
            <a:rPr lang="en-SG" sz="2000" kern="1200" dirty="0" smtClean="0"/>
            <a:t>no further change in dry </a:t>
          </a:r>
          <a:r>
            <a:rPr lang="en-SG" sz="2000" kern="1200" dirty="0" smtClean="0"/>
            <a:t>mass and crushed into a powder</a:t>
          </a:r>
          <a:endParaRPr lang="en-SG" sz="2000" kern="1200" dirty="0"/>
        </a:p>
      </dsp:txBody>
      <dsp:txXfrm>
        <a:off x="93416" y="752896"/>
        <a:ext cx="2694807" cy="2979951"/>
      </dsp:txXfrm>
    </dsp:sp>
    <dsp:sp modelId="{A1E9E37D-7AE0-48C0-842F-F1F8D4EDA9D5}">
      <dsp:nvSpPr>
        <dsp:cNvPr id="0" name=""/>
        <dsp:cNvSpPr/>
      </dsp:nvSpPr>
      <dsp:spPr>
        <a:xfrm>
          <a:off x="3158311" y="1887924"/>
          <a:ext cx="606846" cy="7098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SG" sz="1500" kern="1200"/>
        </a:p>
      </dsp:txBody>
      <dsp:txXfrm>
        <a:off x="3158311" y="2029903"/>
        <a:ext cx="424792" cy="425938"/>
      </dsp:txXfrm>
    </dsp:sp>
    <dsp:sp modelId="{AF055E45-2A38-4A70-9326-6ADB7062C93B}">
      <dsp:nvSpPr>
        <dsp:cNvPr id="0" name=""/>
        <dsp:cNvSpPr/>
      </dsp:nvSpPr>
      <dsp:spPr>
        <a:xfrm>
          <a:off x="4017057" y="669057"/>
          <a:ext cx="2862485" cy="3147629"/>
        </a:xfrm>
        <a:prstGeom prst="roundRect">
          <a:avLst>
            <a:gd name="adj" fmla="val 10000"/>
          </a:avLst>
        </a:prstGeom>
        <a:solidFill>
          <a:schemeClr val="accent5">
            <a:hueOff val="-4468210"/>
            <a:satOff val="-17740"/>
            <a:lumOff val="99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900" kern="1200" dirty="0" smtClean="0"/>
            <a:t>Submerge algae in </a:t>
          </a:r>
          <a:r>
            <a:rPr lang="en-SG" sz="1900" kern="1200" dirty="0" smtClean="0">
              <a:solidFill>
                <a:srgbClr val="002060"/>
              </a:solidFill>
            </a:rPr>
            <a:t>1% Mass-to-volume ratio </a:t>
          </a:r>
          <a:r>
            <a:rPr lang="en-SG" sz="1900" kern="1200" dirty="0" smtClean="0"/>
            <a:t>in concentrated heavy metal solution for 5 days.</a:t>
          </a:r>
          <a:endParaRPr lang="en-SG" sz="1900" kern="1200" dirty="0"/>
        </a:p>
      </dsp:txBody>
      <dsp:txXfrm>
        <a:off x="4100896" y="752896"/>
        <a:ext cx="2694807" cy="2979951"/>
      </dsp:txXfrm>
    </dsp:sp>
    <dsp:sp modelId="{527CE25E-66B6-494B-BCC7-C059D5851D87}">
      <dsp:nvSpPr>
        <dsp:cNvPr id="0" name=""/>
        <dsp:cNvSpPr/>
      </dsp:nvSpPr>
      <dsp:spPr>
        <a:xfrm>
          <a:off x="7165791" y="1887924"/>
          <a:ext cx="606846" cy="7098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8936419"/>
            <a:satOff val="-35480"/>
            <a:lumOff val="1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SG" sz="1500" kern="1200"/>
        </a:p>
      </dsp:txBody>
      <dsp:txXfrm>
        <a:off x="7165791" y="2029903"/>
        <a:ext cx="424792" cy="425938"/>
      </dsp:txXfrm>
    </dsp:sp>
    <dsp:sp modelId="{8D49CE8A-F6EC-4C9A-A3DA-B55A85072644}">
      <dsp:nvSpPr>
        <dsp:cNvPr id="0" name=""/>
        <dsp:cNvSpPr/>
      </dsp:nvSpPr>
      <dsp:spPr>
        <a:xfrm>
          <a:off x="8024537" y="654304"/>
          <a:ext cx="2862485" cy="3177135"/>
        </a:xfrm>
        <a:prstGeom prst="roundRect">
          <a:avLst>
            <a:gd name="adj" fmla="val 10000"/>
          </a:avLst>
        </a:prstGeom>
        <a:solidFill>
          <a:schemeClr val="accent5">
            <a:hueOff val="-8936419"/>
            <a:satOff val="-35480"/>
            <a:lumOff val="19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900" kern="1200" dirty="0" smtClean="0">
              <a:solidFill>
                <a:srgbClr val="002060"/>
              </a:solidFill>
            </a:rPr>
            <a:t>Change in concentration </a:t>
          </a:r>
          <a:r>
            <a:rPr lang="en-SG" sz="1900" kern="1200" dirty="0" smtClean="0"/>
            <a:t>of heavy metal ions are recorded over time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900" kern="1200" dirty="0" smtClean="0"/>
            <a:t>Centrifuge and test supernatant</a:t>
          </a:r>
          <a:endParaRPr lang="en-SG" sz="1900" kern="1200" dirty="0"/>
        </a:p>
      </dsp:txBody>
      <dsp:txXfrm>
        <a:off x="8108376" y="738143"/>
        <a:ext cx="2694807" cy="300945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FD55D-8B2D-9C4D-A108-9C1BC08BD544}">
      <dsp:nvSpPr>
        <dsp:cNvPr id="0" name=""/>
        <dsp:cNvSpPr/>
      </dsp:nvSpPr>
      <dsp:spPr>
        <a:xfrm>
          <a:off x="2949201" y="1537315"/>
          <a:ext cx="3310616" cy="3262250"/>
        </a:xfrm>
        <a:prstGeom prst="ellipse">
          <a:avLst/>
        </a:prstGeom>
        <a:solidFill>
          <a:srgbClr val="B17FCA">
            <a:alpha val="42000"/>
          </a:srgb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333333"/>
              </a:solidFill>
            </a:rPr>
            <a:t>The results were compiled in Excel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333333"/>
              </a:solidFill>
            </a:rPr>
            <a:t>Statistical Tests were run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err="1" smtClean="0">
              <a:solidFill>
                <a:srgbClr val="193374"/>
              </a:solidFill>
            </a:rPr>
            <a:t>Biosorption</a:t>
          </a:r>
          <a:r>
            <a:rPr lang="en-US" sz="1800" b="1" kern="1200" dirty="0" smtClean="0">
              <a:solidFill>
                <a:srgbClr val="193374"/>
              </a:solidFill>
            </a:rPr>
            <a:t> Capacity </a:t>
          </a:r>
          <a:r>
            <a:rPr lang="en-US" sz="1800" kern="1200" dirty="0" smtClean="0">
              <a:solidFill>
                <a:srgbClr val="333333"/>
              </a:solidFill>
            </a:rPr>
            <a:t>and </a:t>
          </a:r>
          <a:r>
            <a:rPr lang="en-US" sz="1800" b="1" kern="1200" dirty="0" err="1" smtClean="0">
              <a:solidFill>
                <a:schemeClr val="accent5">
                  <a:lumMod val="75000"/>
                </a:schemeClr>
              </a:solidFill>
            </a:rPr>
            <a:t>Biosorption</a:t>
          </a:r>
          <a:r>
            <a:rPr lang="en-US" sz="1800" b="1" kern="1200" dirty="0" smtClean="0">
              <a:solidFill>
                <a:schemeClr val="accent5">
                  <a:lumMod val="75000"/>
                </a:schemeClr>
              </a:solidFill>
            </a:rPr>
            <a:t> Efficiency </a:t>
          </a:r>
          <a:r>
            <a:rPr lang="en-US" sz="1800" kern="1200" dirty="0" smtClean="0">
              <a:solidFill>
                <a:schemeClr val="accent5">
                  <a:lumMod val="75000"/>
                </a:schemeClr>
              </a:solidFill>
            </a:rPr>
            <a:t>were</a:t>
          </a:r>
          <a:r>
            <a:rPr lang="en-SG" sz="1800" kern="1200" dirty="0" smtClean="0">
              <a:solidFill>
                <a:srgbClr val="333333"/>
              </a:solidFill>
            </a:rPr>
            <a:t> calculated</a:t>
          </a:r>
          <a:endParaRPr lang="en-US" sz="1800" kern="1200" dirty="0">
            <a:solidFill>
              <a:srgbClr val="333333"/>
            </a:solidFill>
          </a:endParaRPr>
        </a:p>
      </dsp:txBody>
      <dsp:txXfrm>
        <a:off x="3434029" y="2015060"/>
        <a:ext cx="2340960" cy="2306760"/>
      </dsp:txXfrm>
    </dsp:sp>
    <dsp:sp modelId="{5A0126B8-92F0-784E-BC0B-B4261BA142AB}">
      <dsp:nvSpPr>
        <dsp:cNvPr id="0" name=""/>
        <dsp:cNvSpPr/>
      </dsp:nvSpPr>
      <dsp:spPr>
        <a:xfrm rot="12606661">
          <a:off x="2472047" y="1712909"/>
          <a:ext cx="728035" cy="83642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1A5F35-B993-7A4B-931A-C83B13A66C42}">
      <dsp:nvSpPr>
        <dsp:cNvPr id="0" name=""/>
        <dsp:cNvSpPr/>
      </dsp:nvSpPr>
      <dsp:spPr>
        <a:xfrm>
          <a:off x="-149392" y="330297"/>
          <a:ext cx="3009082" cy="19074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333333"/>
              </a:solidFill>
            </a:rPr>
            <a:t>We took </a:t>
          </a:r>
          <a:r>
            <a:rPr lang="en-US" sz="2000" b="1" kern="1200" dirty="0" smtClean="0">
              <a:solidFill>
                <a:srgbClr val="333333"/>
              </a:solidFill>
            </a:rPr>
            <a:t>30</a:t>
          </a:r>
          <a:r>
            <a:rPr lang="en-US" sz="2000" kern="1200" dirty="0" smtClean="0">
              <a:solidFill>
                <a:srgbClr val="333333"/>
              </a:solidFill>
            </a:rPr>
            <a:t> readings for live and dead </a:t>
          </a:r>
          <a:r>
            <a:rPr lang="en-US" sz="2000" b="1" kern="1200" dirty="0" smtClean="0">
              <a:solidFill>
                <a:srgbClr val="333333"/>
              </a:solidFill>
            </a:rPr>
            <a:t>algae</a:t>
          </a:r>
          <a:r>
            <a:rPr lang="en-US" sz="2000" kern="1200" dirty="0" smtClean="0">
              <a:solidFill>
                <a:srgbClr val="333333"/>
              </a:solidFill>
            </a:rPr>
            <a:t> in the different concentrations of Cu</a:t>
          </a:r>
          <a:r>
            <a:rPr lang="en-US" sz="2000" kern="1200" baseline="30000" dirty="0" smtClean="0">
              <a:solidFill>
                <a:srgbClr val="333333"/>
              </a:solidFill>
            </a:rPr>
            <a:t>2+ </a:t>
          </a:r>
          <a:r>
            <a:rPr lang="en-US" sz="2000" kern="1200" dirty="0" smtClean="0">
              <a:solidFill>
                <a:srgbClr val="333333"/>
              </a:solidFill>
            </a:rPr>
            <a:t>and Sr</a:t>
          </a:r>
          <a:r>
            <a:rPr lang="en-US" sz="2000" kern="1200" baseline="30000" dirty="0" smtClean="0">
              <a:solidFill>
                <a:srgbClr val="333333"/>
              </a:solidFill>
            </a:rPr>
            <a:t>2+</a:t>
          </a:r>
          <a:r>
            <a:rPr lang="en-US" sz="2000" kern="1200" dirty="0" smtClean="0">
              <a:solidFill>
                <a:srgbClr val="333333"/>
              </a:solidFill>
            </a:rPr>
            <a:t>. </a:t>
          </a:r>
          <a:endParaRPr lang="en-US" sz="2000" kern="1200" dirty="0">
            <a:solidFill>
              <a:srgbClr val="333333"/>
            </a:solidFill>
          </a:endParaRPr>
        </a:p>
      </dsp:txBody>
      <dsp:txXfrm>
        <a:off x="-93525" y="386164"/>
        <a:ext cx="2897348" cy="1795704"/>
      </dsp:txXfrm>
    </dsp:sp>
    <dsp:sp modelId="{94E4AFC4-5D2B-B34D-8562-EC474B1CC01D}">
      <dsp:nvSpPr>
        <dsp:cNvPr id="0" name=""/>
        <dsp:cNvSpPr/>
      </dsp:nvSpPr>
      <dsp:spPr>
        <a:xfrm rot="19793339">
          <a:off x="5981875" y="1455991"/>
          <a:ext cx="1991235" cy="836429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72BC5B-E1F8-2744-8DF6-5E82BA9F05ED}">
      <dsp:nvSpPr>
        <dsp:cNvPr id="0" name=""/>
        <dsp:cNvSpPr/>
      </dsp:nvSpPr>
      <dsp:spPr>
        <a:xfrm>
          <a:off x="6259845" y="228297"/>
          <a:ext cx="3188050" cy="2111437"/>
        </a:xfrm>
        <a:prstGeom prst="roundRect">
          <a:avLst>
            <a:gd name="adj" fmla="val 10000"/>
          </a:avLst>
        </a:prstGeom>
        <a:solidFill>
          <a:srgbClr val="7DC1EF"/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333333"/>
              </a:solidFill>
              <a:latin typeface="+mn-lt"/>
            </a:rPr>
            <a:t>We took </a:t>
          </a:r>
          <a:r>
            <a:rPr lang="en-US" sz="2000" b="1" kern="1200" dirty="0" smtClean="0">
              <a:solidFill>
                <a:srgbClr val="333333"/>
              </a:solidFill>
              <a:latin typeface="+mn-lt"/>
            </a:rPr>
            <a:t>8</a:t>
          </a:r>
          <a:r>
            <a:rPr lang="en-US" sz="2000" kern="1200" dirty="0" smtClean="0">
              <a:solidFill>
                <a:srgbClr val="333333"/>
              </a:solidFill>
              <a:latin typeface="+mn-lt"/>
            </a:rPr>
            <a:t> readings for dead </a:t>
          </a:r>
          <a:r>
            <a:rPr lang="en-US" sz="2000" b="1" kern="1200" dirty="0" smtClean="0">
              <a:solidFill>
                <a:srgbClr val="333333"/>
              </a:solidFill>
              <a:latin typeface="+mn-lt"/>
            </a:rPr>
            <a:t>urchin</a:t>
          </a:r>
          <a:r>
            <a:rPr lang="en-US" sz="2000" kern="1200" dirty="0" smtClean="0">
              <a:solidFill>
                <a:srgbClr val="333333"/>
              </a:solidFill>
              <a:latin typeface="+mn-lt"/>
            </a:rPr>
            <a:t> shells in the different concentrations of Cu</a:t>
          </a:r>
          <a:r>
            <a:rPr lang="en-US" sz="2000" kern="1200" baseline="30000" dirty="0" smtClean="0">
              <a:solidFill>
                <a:srgbClr val="333333"/>
              </a:solidFill>
              <a:latin typeface="+mn-lt"/>
            </a:rPr>
            <a:t>2+ </a:t>
          </a:r>
          <a:r>
            <a:rPr lang="en-US" sz="2000" kern="1200" dirty="0" smtClean="0">
              <a:solidFill>
                <a:srgbClr val="333333"/>
              </a:solidFill>
              <a:latin typeface="+mn-lt"/>
            </a:rPr>
            <a:t>and Sr</a:t>
          </a:r>
          <a:r>
            <a:rPr lang="en-US" sz="2000" kern="1200" baseline="30000" dirty="0" smtClean="0">
              <a:solidFill>
                <a:srgbClr val="333333"/>
              </a:solidFill>
              <a:latin typeface="+mn-lt"/>
            </a:rPr>
            <a:t>2+</a:t>
          </a:r>
          <a:r>
            <a:rPr lang="en-US" sz="2000" kern="1200" dirty="0" smtClean="0">
              <a:solidFill>
                <a:srgbClr val="333333"/>
              </a:solidFill>
              <a:latin typeface="+mn-lt"/>
            </a:rPr>
            <a:t>. </a:t>
          </a:r>
        </a:p>
      </dsp:txBody>
      <dsp:txXfrm>
        <a:off x="6321687" y="290139"/>
        <a:ext cx="3064366" cy="19877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616F71-0677-4FA3-B820-49C4AE5EF23F}">
      <dsp:nvSpPr>
        <dsp:cNvPr id="0" name=""/>
        <dsp:cNvSpPr/>
      </dsp:nvSpPr>
      <dsp:spPr>
        <a:xfrm rot="5400000">
          <a:off x="-144690" y="146350"/>
          <a:ext cx="964603" cy="67522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800" kern="1200" dirty="0" smtClean="0"/>
            <a:t> </a:t>
          </a:r>
          <a:endParaRPr lang="en-SG" sz="1800" kern="1200" dirty="0"/>
        </a:p>
      </dsp:txBody>
      <dsp:txXfrm rot="-5400000">
        <a:off x="1" y="339270"/>
        <a:ext cx="675222" cy="289381"/>
      </dsp:txXfrm>
    </dsp:sp>
    <dsp:sp modelId="{AA2DCB49-5583-4501-BFD7-E853F5E4D8BF}">
      <dsp:nvSpPr>
        <dsp:cNvPr id="0" name=""/>
        <dsp:cNvSpPr/>
      </dsp:nvSpPr>
      <dsp:spPr>
        <a:xfrm rot="5400000">
          <a:off x="5281915" y="-4605033"/>
          <a:ext cx="626992" cy="98403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live algae are better bioremediators than dead algae, especially at higher concentrations</a:t>
          </a:r>
          <a:endParaRPr lang="en-SG" sz="1500" kern="1200" dirty="0"/>
        </a:p>
      </dsp:txBody>
      <dsp:txXfrm rot="-5400000">
        <a:off x="675223" y="32266"/>
        <a:ext cx="9809770" cy="565778"/>
      </dsp:txXfrm>
    </dsp:sp>
    <dsp:sp modelId="{083C8FA9-F657-4145-96B6-52B4E47EFD4C}">
      <dsp:nvSpPr>
        <dsp:cNvPr id="0" name=""/>
        <dsp:cNvSpPr/>
      </dsp:nvSpPr>
      <dsp:spPr>
        <a:xfrm rot="5400000">
          <a:off x="-144690" y="992203"/>
          <a:ext cx="964603" cy="67522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SG" sz="1800" kern="1200" dirty="0"/>
        </a:p>
      </dsp:txBody>
      <dsp:txXfrm rot="-5400000">
        <a:off x="1" y="1185123"/>
        <a:ext cx="675222" cy="289381"/>
      </dsp:txXfrm>
    </dsp:sp>
    <dsp:sp modelId="{810E904E-F00B-4443-825C-F7F41F1E0451}">
      <dsp:nvSpPr>
        <dsp:cNvPr id="0" name=""/>
        <dsp:cNvSpPr/>
      </dsp:nvSpPr>
      <dsp:spPr>
        <a:xfrm rot="5400000">
          <a:off x="5281915" y="-3759179"/>
          <a:ext cx="626992" cy="98403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sz="1500" kern="1200" baseline="0" dirty="0" smtClean="0"/>
            <a:t>Dead has increased surface area for biosorption at low concentration. But at high concentrations, the additional mechanism plays a more significant role and uptakes more heavy metal ions.</a:t>
          </a:r>
          <a:endParaRPr lang="en-SG" sz="1500" kern="1200" dirty="0"/>
        </a:p>
      </dsp:txBody>
      <dsp:txXfrm rot="-5400000">
        <a:off x="675223" y="878120"/>
        <a:ext cx="9809770" cy="565778"/>
      </dsp:txXfrm>
    </dsp:sp>
    <dsp:sp modelId="{9FED237A-E8DC-4261-94A8-D9B686D6C836}">
      <dsp:nvSpPr>
        <dsp:cNvPr id="0" name=""/>
        <dsp:cNvSpPr/>
      </dsp:nvSpPr>
      <dsp:spPr>
        <a:xfrm rot="5400000">
          <a:off x="-144690" y="1838057"/>
          <a:ext cx="964603" cy="67522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800" kern="1200" dirty="0" smtClean="0"/>
            <a:t> </a:t>
          </a:r>
          <a:endParaRPr lang="en-SG" sz="1800" kern="1200" dirty="0"/>
        </a:p>
      </dsp:txBody>
      <dsp:txXfrm rot="-5400000">
        <a:off x="1" y="2030977"/>
        <a:ext cx="675222" cy="289381"/>
      </dsp:txXfrm>
    </dsp:sp>
    <dsp:sp modelId="{D7A8ACA9-4FC2-4B4D-85BB-7D3698E743D1}">
      <dsp:nvSpPr>
        <dsp:cNvPr id="0" name=""/>
        <dsp:cNvSpPr/>
      </dsp:nvSpPr>
      <dsp:spPr>
        <a:xfrm rot="5400000">
          <a:off x="5281915" y="-2913325"/>
          <a:ext cx="626992" cy="98403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This can be seen from the difference in the bioremediation efficiencies of the two types of algae.</a:t>
          </a:r>
          <a:endParaRPr lang="en-SG" sz="1500" kern="1200" dirty="0"/>
        </a:p>
      </dsp:txBody>
      <dsp:txXfrm rot="-5400000">
        <a:off x="675223" y="1723974"/>
        <a:ext cx="9809770" cy="565778"/>
      </dsp:txXfrm>
    </dsp:sp>
    <dsp:sp modelId="{08F6B5F6-B1B7-4C71-8137-E6D17CBC38BD}">
      <dsp:nvSpPr>
        <dsp:cNvPr id="0" name=""/>
        <dsp:cNvSpPr/>
      </dsp:nvSpPr>
      <dsp:spPr>
        <a:xfrm rot="5400000">
          <a:off x="-144690" y="2683911"/>
          <a:ext cx="964603" cy="67522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800" kern="1200" dirty="0" smtClean="0"/>
            <a:t> </a:t>
          </a:r>
          <a:endParaRPr lang="en-SG" sz="1800" kern="1200" dirty="0"/>
        </a:p>
      </dsp:txBody>
      <dsp:txXfrm rot="-5400000">
        <a:off x="1" y="2876831"/>
        <a:ext cx="675222" cy="289381"/>
      </dsp:txXfrm>
    </dsp:sp>
    <dsp:sp modelId="{50F9B454-6D28-4047-B0D9-A21D67A966BC}">
      <dsp:nvSpPr>
        <dsp:cNvPr id="0" name=""/>
        <dsp:cNvSpPr/>
      </dsp:nvSpPr>
      <dsp:spPr>
        <a:xfrm rot="5400000">
          <a:off x="5281915" y="-2067471"/>
          <a:ext cx="626992" cy="98403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Our statistical test further affirms our conclusion by showing that live algae are significantly better </a:t>
          </a:r>
          <a:r>
            <a:rPr lang="en-US" sz="1500" kern="1200" dirty="0" err="1" smtClean="0"/>
            <a:t>bioremediators</a:t>
          </a:r>
          <a:r>
            <a:rPr lang="en-US" sz="1500" kern="1200" dirty="0" smtClean="0"/>
            <a:t> than dead algae.</a:t>
          </a:r>
          <a:endParaRPr lang="en-SG" sz="1500" kern="1200" dirty="0"/>
        </a:p>
      </dsp:txBody>
      <dsp:txXfrm rot="-5400000">
        <a:off x="675223" y="2569828"/>
        <a:ext cx="9809770" cy="565778"/>
      </dsp:txXfrm>
    </dsp:sp>
    <dsp:sp modelId="{816EF3F1-33F9-45D0-AF7B-7C9C3398F766}">
      <dsp:nvSpPr>
        <dsp:cNvPr id="0" name=""/>
        <dsp:cNvSpPr/>
      </dsp:nvSpPr>
      <dsp:spPr>
        <a:xfrm rot="5400000">
          <a:off x="-144690" y="3529765"/>
          <a:ext cx="964603" cy="675222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SG" sz="1800" kern="1200" dirty="0"/>
        </a:p>
      </dsp:txBody>
      <dsp:txXfrm rot="-5400000">
        <a:off x="1" y="3722685"/>
        <a:ext cx="675222" cy="289381"/>
      </dsp:txXfrm>
    </dsp:sp>
    <dsp:sp modelId="{B82E756F-E7E4-4D73-944B-6867A9928E5E}">
      <dsp:nvSpPr>
        <dsp:cNvPr id="0" name=""/>
        <dsp:cNvSpPr/>
      </dsp:nvSpPr>
      <dsp:spPr>
        <a:xfrm rot="5400000">
          <a:off x="5281915" y="-1221617"/>
          <a:ext cx="626992" cy="98403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Urchins take up more copper at higher concentrations due to greater effective collisions between shells and ions</a:t>
          </a:r>
          <a:endParaRPr lang="en-SG" sz="1500" kern="1200" dirty="0"/>
        </a:p>
      </dsp:txBody>
      <dsp:txXfrm rot="-5400000">
        <a:off x="675223" y="3415682"/>
        <a:ext cx="9809770" cy="5657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E9250F-4C21-4875-93BD-6E2C6863D7C7}">
      <dsp:nvSpPr>
        <dsp:cNvPr id="0" name=""/>
        <dsp:cNvSpPr/>
      </dsp:nvSpPr>
      <dsp:spPr>
        <a:xfrm>
          <a:off x="558688" y="1374"/>
          <a:ext cx="4644678" cy="27868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3200" kern="1200" dirty="0" smtClean="0"/>
            <a:t>Remediation in nuclear polluted waters containing Strontium</a:t>
          </a:r>
          <a:endParaRPr lang="en-SG" sz="3200" kern="1200" dirty="0"/>
        </a:p>
      </dsp:txBody>
      <dsp:txXfrm>
        <a:off x="558688" y="1374"/>
        <a:ext cx="4644678" cy="2786806"/>
      </dsp:txXfrm>
    </dsp:sp>
    <dsp:sp modelId="{06DE52E0-7E89-4E58-9D82-7BC47A1A10BE}">
      <dsp:nvSpPr>
        <dsp:cNvPr id="0" name=""/>
        <dsp:cNvSpPr/>
      </dsp:nvSpPr>
      <dsp:spPr>
        <a:xfrm>
          <a:off x="5667834" y="259"/>
          <a:ext cx="4644678" cy="2786806"/>
        </a:xfrm>
        <a:prstGeom prst="rect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3200" kern="1200" dirty="0" smtClean="0"/>
            <a:t>Remediation of polluted wastewaters due to improper water treatment processes</a:t>
          </a:r>
          <a:endParaRPr lang="en-SG" sz="3200" kern="1200" dirty="0"/>
        </a:p>
      </dsp:txBody>
      <dsp:txXfrm>
        <a:off x="5667834" y="259"/>
        <a:ext cx="4644678" cy="2786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A6FD7-BD4F-4180-A57D-314219092B0E}" type="datetimeFigureOut">
              <a:rPr lang="en-SG" smtClean="0"/>
              <a:t>22/08/2014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C0D49-E3D8-479A-81D3-66687A96B549}" type="slidenum">
              <a:rPr lang="en-SG" smtClean="0"/>
              <a:t>‹Nr.›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148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8359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Biosorption Efficiency for 1.3</a:t>
            </a:r>
            <a:r>
              <a:rPr lang="en-US" sz="1200" baseline="0" dirty="0" smtClean="0"/>
              <a:t> ppm Cu</a:t>
            </a:r>
            <a:r>
              <a:rPr lang="en-US" sz="1200" baseline="30000" dirty="0" smtClean="0"/>
              <a:t>2+</a:t>
            </a:r>
            <a:r>
              <a:rPr lang="en-US" sz="1200" dirty="0" smtClean="0"/>
              <a:t> (%)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803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Biosorption Capacity for 1.3 ppm Cu</a:t>
            </a:r>
            <a:r>
              <a:rPr lang="en-US" baseline="30000" dirty="0" smtClean="0"/>
              <a:t>2+ </a:t>
            </a:r>
            <a:r>
              <a:rPr lang="en-US" baseline="0" dirty="0" smtClean="0"/>
              <a:t>(mg/g)</a:t>
            </a:r>
            <a:endParaRPr lang="en-US" baseline="30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013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0418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316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5766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9330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how the picture shows a factory facility burning after the nuclear power plant accident in Japan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C555F-55C8-4730-B62D-24B4F61EDF54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70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Many method</a:t>
            </a:r>
            <a:r>
              <a:rPr lang="en-SG" baseline="0" dirty="0" smtClean="0"/>
              <a:t> are expensive -&gt;non-optimal</a:t>
            </a:r>
            <a:endParaRPr lang="en-SG" dirty="0" smtClean="0"/>
          </a:p>
          <a:p>
            <a:r>
              <a:rPr lang="en-US" dirty="0" smtClean="0"/>
              <a:t>Strontium triangle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5509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Barely any</a:t>
            </a:r>
            <a:r>
              <a:rPr lang="en-SG" baseline="0" dirty="0" smtClean="0"/>
              <a:t> difference for 1.3, but a greater difference for 25 ppm.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05186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Barely any</a:t>
            </a:r>
            <a:r>
              <a:rPr lang="en-SG" baseline="0" dirty="0" smtClean="0"/>
              <a:t> difference for 1.3, but a greater difference for 25 ppm.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9615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dirty="0" smtClean="0"/>
              <a:t>Heavy metal pollution is a serious problem that the world is facing today, with rapid industrialization</a:t>
            </a:r>
          </a:p>
          <a:p>
            <a:r>
              <a:rPr lang="en-SG" sz="1200" dirty="0" smtClean="0"/>
              <a:t>A remarkable increase in the use of heavy metals over the past few decades has inevitably resulted in an increased flux of metallic substances in the aquatic environment </a:t>
            </a:r>
            <a:r>
              <a:rPr lang="en-SG" sz="9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en-SG" sz="900" dirty="0" err="1" smtClean="0">
                <a:latin typeface="Roboto" pitchFamily="2" charset="0"/>
                <a:ea typeface="Roboto" pitchFamily="2" charset="0"/>
              </a:rPr>
              <a:t>Bishnoi</a:t>
            </a:r>
            <a:r>
              <a:rPr lang="en-SG" sz="900" dirty="0" smtClean="0">
                <a:latin typeface="Roboto" pitchFamily="2" charset="0"/>
                <a:ea typeface="Roboto" pitchFamily="2" charset="0"/>
              </a:rPr>
              <a:t>, </a:t>
            </a:r>
            <a:r>
              <a:rPr lang="en-SG" sz="900" dirty="0" err="1" smtClean="0">
                <a:latin typeface="Roboto" pitchFamily="2" charset="0"/>
                <a:ea typeface="Roboto" pitchFamily="2" charset="0"/>
              </a:rPr>
              <a:t>Anju</a:t>
            </a:r>
            <a:r>
              <a:rPr lang="en-SG" sz="900" dirty="0" smtClean="0">
                <a:latin typeface="Roboto" pitchFamily="2" charset="0"/>
                <a:ea typeface="Roboto" pitchFamily="2" charset="0"/>
              </a:rPr>
              <a:t>, &amp; </a:t>
            </a:r>
            <a:r>
              <a:rPr lang="en-SG" sz="900" dirty="0" err="1" smtClean="0">
                <a:latin typeface="Roboto" pitchFamily="2" charset="0"/>
                <a:ea typeface="Roboto" pitchFamily="2" charset="0"/>
              </a:rPr>
              <a:t>Garima</a:t>
            </a:r>
            <a:r>
              <a:rPr lang="en-SG" sz="900" dirty="0" smtClean="0">
                <a:latin typeface="Roboto" pitchFamily="2" charset="0"/>
                <a:ea typeface="Roboto" pitchFamily="2" charset="0"/>
              </a:rPr>
              <a:t>, 2004)</a:t>
            </a:r>
            <a:endParaRPr lang="en-US" sz="900" dirty="0" smtClean="0">
              <a:latin typeface="Roboto" pitchFamily="2" charset="0"/>
              <a:ea typeface="Roboto" pitchFamily="2" charset="0"/>
            </a:endParaRPr>
          </a:p>
          <a:p>
            <a:r>
              <a:rPr lang="en-SG" sz="1200" dirty="0" smtClean="0"/>
              <a:t>This poses a serious threat to the aquatic organisms’ health as heavy metals are highly toxic, and is quickly absorbed into the bodies of the organisms</a:t>
            </a:r>
          </a:p>
          <a:p>
            <a:endParaRPr lang="en-SG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7937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Expand on the research suggesting</a:t>
            </a:r>
            <a:r>
              <a:rPr lang="en-US" baseline="0" dirty="0" smtClean="0"/>
              <a:t> that it can bio-transform and readily absorb heavy metals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C555F-55C8-4730-B62D-24B4F61EDF54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211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process of physical adsorption, heavy metal ions accumulated on the cell wall of the algae, which contains </a:t>
            </a:r>
            <a:r>
              <a:rPr lang="en-SG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heteropolysaccharides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offer carboxyl and sulfate groups to accommodate these heavy metal ions.</a:t>
            </a:r>
            <a:endParaRPr lang="en-SG" b="0" dirty="0" smtClean="0">
              <a:effectLst/>
            </a:endParaRPr>
          </a:p>
          <a:p>
            <a:r>
              <a:rPr lang="en-SG" b="0" dirty="0" smtClean="0">
                <a:effectLst/>
              </a:rPr>
              <a:t/>
            </a:r>
            <a:br>
              <a:rPr lang="en-SG" b="0" dirty="0" smtClean="0">
                <a:effectLst/>
              </a:rPr>
            </a:b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since heavy metals such as copper are essential micronutrients and the </a:t>
            </a:r>
            <a:r>
              <a:rPr lang="en-SG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Mayaca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Algae has been found to take in heavy metal ions and absorb it, we believe a process of absorption also exist in the process of bioremediation of these heavy metal ions</a:t>
            </a:r>
            <a:endParaRPr lang="en-S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55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8207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t"/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 </a:t>
            </a:r>
            <a:r>
              <a:rPr lang="en-SG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Mayaca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Algae has been known to be able to </a:t>
            </a:r>
            <a:r>
              <a:rPr lang="en-SG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bioremediate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heavy metal ions, we believe that the same can be achieved with green algae, Chlorophyta.</a:t>
            </a:r>
            <a:endParaRPr lang="en-SG" b="0" dirty="0" smtClean="0">
              <a:effectLst/>
            </a:endParaRPr>
          </a:p>
          <a:p>
            <a:pPr rtl="0" fontAlgn="t"/>
            <a:r>
              <a:rPr lang="en-SG" b="0" dirty="0" smtClean="0">
                <a:effectLst/>
              </a:rPr>
              <a:t/>
            </a:r>
            <a:br>
              <a:rPr lang="en-SG" b="0" dirty="0" smtClean="0">
                <a:effectLst/>
              </a:rPr>
            </a:b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research has shown that 2 divisions of </a:t>
            </a:r>
            <a:r>
              <a:rPr lang="en-SG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chlorophyta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demonstrated bioremediation properties. The marine algae </a:t>
            </a:r>
            <a:r>
              <a:rPr lang="en-SG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Spirogyra Sp.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able to remove mercury and cadmium from water, while </a:t>
            </a:r>
            <a:r>
              <a:rPr lang="en-SG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Tetraselmis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able to remove cadmium. We speculate that the same can be achieved with </a:t>
            </a:r>
            <a:r>
              <a:rPr lang="en-SG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Ulva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Hence, we will be testing the effectiveness and efficiency of </a:t>
            </a:r>
            <a:r>
              <a:rPr lang="en-SG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Ulva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SG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bioremediating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heavy metal ions.</a:t>
            </a:r>
            <a:endParaRPr lang="en-SG" b="0" dirty="0" smtClean="0">
              <a:effectLst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56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2684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process of physical adsorption, heavy metal ions accumulated on the cell wall of the algae, which contains </a:t>
            </a:r>
            <a:r>
              <a:rPr lang="en-SG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heteropolysaccharides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offer carboxyl and sulfate groups to accommodate these heavy metal ions.</a:t>
            </a:r>
            <a:endParaRPr lang="en-SG" b="0" dirty="0" smtClean="0">
              <a:effectLst/>
            </a:endParaRPr>
          </a:p>
          <a:p>
            <a:r>
              <a:rPr lang="en-SG" b="0" dirty="0" smtClean="0">
                <a:effectLst/>
              </a:rPr>
              <a:t/>
            </a:r>
            <a:br>
              <a:rPr lang="en-SG" b="0" dirty="0" smtClean="0">
                <a:effectLst/>
              </a:rPr>
            </a:b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since heavy metals such as copper are essential micronutrients and the </a:t>
            </a:r>
            <a:r>
              <a:rPr lang="en-SG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Mayaca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Algae has been found to take in heavy metal ions and absorb it, we believe a process of absorption also exist in the process of bioremediation of these heavy metal ions</a:t>
            </a:r>
            <a:endParaRPr lang="en-S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8207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t"/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 </a:t>
            </a:r>
            <a:r>
              <a:rPr lang="en-SG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Mayaca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Algae has been known to be able to </a:t>
            </a:r>
            <a:r>
              <a:rPr lang="en-SG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bioremediate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heavy metal ions, we believe that the same can be achieved with green algae, Chlorophyta.</a:t>
            </a:r>
            <a:endParaRPr lang="en-SG" b="0" dirty="0" smtClean="0">
              <a:effectLst/>
            </a:endParaRPr>
          </a:p>
          <a:p>
            <a:pPr rtl="0" fontAlgn="t"/>
            <a:r>
              <a:rPr lang="en-SG" b="0" dirty="0" smtClean="0">
                <a:effectLst/>
              </a:rPr>
              <a:t/>
            </a:r>
            <a:br>
              <a:rPr lang="en-SG" b="0" dirty="0" smtClean="0">
                <a:effectLst/>
              </a:rPr>
            </a:b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research has shown that 2 divisions of </a:t>
            </a:r>
            <a:r>
              <a:rPr lang="en-SG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chlorophyta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demonstrated bioremediation properties. The marine algae </a:t>
            </a:r>
            <a:r>
              <a:rPr lang="en-SG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Spirogyra Sp.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able to remove mercury and cadmium from water, while </a:t>
            </a:r>
            <a:r>
              <a:rPr lang="en-SG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Tetraselmis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able to remove cadmium. We speculate that the same can be achieved with </a:t>
            </a:r>
            <a:r>
              <a:rPr lang="en-SG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Ulva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Hence, we will be testing the effectiveness and efficiency of </a:t>
            </a:r>
            <a:r>
              <a:rPr lang="en-SG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Ulva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SG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bioremediating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heavy metal ions.</a:t>
            </a:r>
            <a:endParaRPr lang="en-SG" b="0" dirty="0" smtClean="0">
              <a:effectLst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2684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82689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SG" sz="1200" dirty="0" smtClean="0"/>
              <a:t>Strontium is released after a nuclear disaster</a:t>
            </a:r>
          </a:p>
          <a:p>
            <a:pPr marL="342900" indent="-342900">
              <a:buFont typeface="Arial"/>
              <a:buChar char="•"/>
            </a:pPr>
            <a:r>
              <a:rPr lang="en-SG" sz="1200" dirty="0" smtClean="0"/>
              <a:t>The concentrations found were up to 85 Bq·m</a:t>
            </a:r>
            <a:r>
              <a:rPr lang="en-SG" sz="1200" baseline="30000" dirty="0" smtClean="0"/>
              <a:t>-3 </a:t>
            </a:r>
            <a:r>
              <a:rPr lang="en-SG" sz="1200" dirty="0" smtClean="0"/>
              <a:t> for </a:t>
            </a:r>
            <a:r>
              <a:rPr lang="en-SG" sz="1200" baseline="30000" dirty="0" smtClean="0"/>
              <a:t>90</a:t>
            </a:r>
            <a:r>
              <a:rPr lang="en-SG" sz="1200" dirty="0" smtClean="0"/>
              <a:t>Sr and 265 Bq·m</a:t>
            </a:r>
            <a:r>
              <a:rPr lang="en-SG" sz="1200" baseline="30000" dirty="0" smtClean="0"/>
              <a:t>-3 </a:t>
            </a:r>
            <a:r>
              <a:rPr lang="en-SG" sz="1200" dirty="0" smtClean="0"/>
              <a:t>for </a:t>
            </a:r>
            <a:r>
              <a:rPr lang="en-SG" sz="1200" baseline="30000" dirty="0" smtClean="0"/>
              <a:t>89</a:t>
            </a:r>
            <a:r>
              <a:rPr lang="en-SG" sz="1200" dirty="0" smtClean="0"/>
              <a:t>Sr after Fukushima Daiichi incident </a:t>
            </a:r>
            <a:r>
              <a:rPr lang="en-SG" sz="800" dirty="0" smtClean="0">
                <a:latin typeface="Roboto"/>
              </a:rPr>
              <a:t>(</a:t>
            </a:r>
            <a:r>
              <a:rPr lang="en-SG" sz="800" dirty="0" err="1" smtClean="0">
                <a:latin typeface="Roboto"/>
              </a:rPr>
              <a:t>Casacuberta</a:t>
            </a:r>
            <a:r>
              <a:rPr lang="en-SG" sz="800" dirty="0" smtClean="0">
                <a:latin typeface="Roboto"/>
              </a:rPr>
              <a:t> et al., 2013)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5133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Formatting re	</a:t>
            </a:r>
            <a:r>
              <a:rPr lang="en-US" dirty="0" err="1" smtClean="0"/>
              <a:t>quired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8777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6530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Cu</a:t>
            </a:r>
            <a:r>
              <a:rPr lang="en-US" baseline="30000" dirty="0" smtClean="0"/>
              <a:t>2+</a:t>
            </a:r>
            <a:r>
              <a:rPr lang="en-US" baseline="0" dirty="0" smtClean="0"/>
              <a:t> </a:t>
            </a:r>
            <a:r>
              <a:rPr lang="en-US" dirty="0" smtClean="0"/>
              <a:t>Absorbed in 1.3 ppm Cu</a:t>
            </a:r>
            <a:r>
              <a:rPr lang="en-US" baseline="30000" dirty="0" smtClean="0"/>
              <a:t>2+</a:t>
            </a:r>
            <a:r>
              <a:rPr lang="en-US" baseline="0" dirty="0" smtClean="0"/>
              <a:t>/ppm</a:t>
            </a:r>
            <a:endParaRPr lang="en-SG" dirty="0" smtClean="0"/>
          </a:p>
          <a:p>
            <a:r>
              <a:rPr lang="en-SG" dirty="0" smtClean="0"/>
              <a:t>Surface, assimilated</a:t>
            </a:r>
            <a:r>
              <a:rPr lang="en-SG" baseline="0" dirty="0" smtClean="0"/>
              <a:t> into tissue for 25</a:t>
            </a:r>
          </a:p>
          <a:p>
            <a:r>
              <a:rPr lang="en-SG" baseline="0" dirty="0" smtClean="0"/>
              <a:t>1.3 ppm has no explanation? More cellulose call wall (because dry mass)</a:t>
            </a:r>
          </a:p>
          <a:p>
            <a:r>
              <a:rPr lang="en-SG" baseline="0" dirty="0" smtClean="0"/>
              <a:t>Dry mass increases surface area at low </a:t>
            </a:r>
            <a:r>
              <a:rPr lang="en-SG" baseline="0" dirty="0" err="1" smtClean="0"/>
              <a:t>conc</a:t>
            </a:r>
            <a:r>
              <a:rPr lang="en-SG" baseline="0" dirty="0" smtClean="0"/>
              <a:t> is better. But at high </a:t>
            </a:r>
            <a:r>
              <a:rPr lang="en-SG" baseline="0" dirty="0" err="1" smtClean="0"/>
              <a:t>conc</a:t>
            </a:r>
            <a:r>
              <a:rPr lang="en-SG" baseline="0" dirty="0" smtClean="0"/>
              <a:t>, the additional mechanism plays a more significant role and uptakes more heavy metal ions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9745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118872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034554"/>
            <a:ext cx="10668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74BDC-1D5F-4969-AC26-B4EC184F9166}" type="datetime1">
              <a:rPr lang="en-SG" smtClean="0"/>
              <a:t>22/08/2014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118872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317317" y="2048256"/>
            <a:ext cx="4569884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039112"/>
            <a:ext cx="6096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</p:spPr>
        <p:txBody>
          <a:bodyPr/>
          <a:lstStyle/>
          <a:p>
            <a:fld id="{42E4AFE2-7B19-4A95-BB06-854CD02B69C1}" type="datetime1">
              <a:rPr lang="en-SG" smtClean="0"/>
              <a:t>22/08/2014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‹Nr.›</a:t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6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5FEC2-3355-4F93-BE85-F2FA27BA03AE}" type="datetime1">
              <a:rPr lang="en-SG" smtClean="0"/>
              <a:t>22/08/2014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10651067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6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</p:spPr>
        <p:txBody>
          <a:bodyPr/>
          <a:lstStyle/>
          <a:p>
            <a:fld id="{E37EA784-D22F-493B-800F-57F1A485DF19}" type="datetime1">
              <a:rPr lang="en-SG" smtClean="0"/>
              <a:t>22/08/2014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5315712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571488" y="1129553"/>
            <a:ext cx="5315712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6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</p:spPr>
        <p:txBody>
          <a:bodyPr/>
          <a:lstStyle/>
          <a:p>
            <a:fld id="{0DEB8408-8FE5-489F-876B-E7F6B9633A76}" type="datetime1">
              <a:rPr lang="en-SG" smtClean="0"/>
              <a:t>22/08/2014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880262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058400" y="1129553"/>
            <a:ext cx="18288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058400" y="2629169"/>
            <a:ext cx="18288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D694C-66F3-4BF5-BDF5-25CEFF801377}" type="datetime1">
              <a:rPr lang="en-SG" smtClean="0"/>
              <a:t>22/08/2014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‹Nr.›</a:t>
            </a:fld>
            <a:endParaRPr lang="en-SG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50071" y="1129554"/>
            <a:ext cx="12192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133" y="1734671"/>
            <a:ext cx="8568267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B3E47-7079-43ED-8BAC-D34217447CC2}" type="datetime1">
              <a:rPr lang="en-SG" smtClean="0"/>
              <a:t>22/08/2014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‹Nr.›</a:t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2A48F-0DB1-4EC3-AC86-0497CCA0C098}" type="datetime1">
              <a:rPr lang="en-SG" smtClean="0"/>
              <a:t>22/08/2014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‹Nr.›</a:t>
            </a:fld>
            <a:endParaRPr lang="en-S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118872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943600"/>
            <a:ext cx="10668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62CA-C27E-4BB5-B2F1-3B3665C88A0F}" type="datetime1">
              <a:rPr lang="en-SG" smtClean="0"/>
              <a:t>22/08/2014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10651067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118872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5484607"/>
            <a:ext cx="10668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1166-8617-4F1F-8B6C-AD969E31A3ED}" type="datetime1">
              <a:rPr lang="en-SG" smtClean="0"/>
              <a:t>22/08/2014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133" y="2595563"/>
            <a:ext cx="475488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3379" y="2595563"/>
            <a:ext cx="475488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</p:spPr>
        <p:txBody>
          <a:bodyPr/>
          <a:lstStyle/>
          <a:p>
            <a:fld id="{FEE5884F-39BF-41C7-96B1-AA3F94B7773F}" type="datetime1">
              <a:rPr lang="en-SG" smtClean="0"/>
              <a:t>22/08/2014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‹Nr.›</a:t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4117" y="2017714"/>
            <a:ext cx="475488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4117" y="3065929"/>
            <a:ext cx="475488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63379" y="2017714"/>
            <a:ext cx="475488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63379" y="3065929"/>
            <a:ext cx="475488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</p:spPr>
        <p:txBody>
          <a:bodyPr/>
          <a:lstStyle/>
          <a:p>
            <a:fld id="{D0966E76-65D8-4404-A276-3B78745285B8}" type="datetime1">
              <a:rPr lang="en-SG" smtClean="0"/>
              <a:t>22/08/2014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</p:spPr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‹Nr.›</a:t>
            </a:fld>
            <a:endParaRPr lang="en-SG"/>
          </a:p>
        </p:txBody>
      </p:sp>
      <p:cxnSp>
        <p:nvCxnSpPr>
          <p:cNvPr id="11" name="Straight Connector 10"/>
          <p:cNvCxnSpPr/>
          <p:nvPr/>
        </p:nvCxnSpPr>
        <p:spPr>
          <a:xfrm>
            <a:off x="1616037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16037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16037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1D6B6-1A62-457D-B976-40CF462A310F}" type="datetime1">
              <a:rPr lang="en-SG" smtClean="0"/>
              <a:t>22/08/2014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‹Nr.›</a:t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C1B5E-8D79-4F14-9AEC-FD8090B50027}" type="datetime1">
              <a:rPr lang="en-SG" smtClean="0"/>
              <a:t>22/08/2014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‹Nr.›</a:t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118872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3379" y="2590801"/>
            <a:ext cx="475488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1269" y="2039111"/>
            <a:ext cx="475488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</p:spPr>
        <p:txBody>
          <a:bodyPr/>
          <a:lstStyle/>
          <a:p>
            <a:fld id="{A982656E-4F1B-44AA-845C-7C232FDCED5E}" type="datetime1">
              <a:rPr lang="en-SG" smtClean="0"/>
              <a:t>22/08/2014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11885084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5899" y="2595563"/>
            <a:ext cx="10147301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F3EA4C7-BF43-4A85-8561-9D27E9087654}" type="datetime1">
              <a:rPr lang="en-SG" smtClean="0"/>
              <a:t>22/08/2014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9859" y="65690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1B55618-C0AF-4DEF-8108-012EEA9C0F0A}" type="slidenum">
              <a:rPr lang="en-SG" smtClean="0"/>
              <a:t>‹Nr.›</a:t>
            </a:fld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1219201" y="0"/>
            <a:ext cx="10665884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219201" y="6675120"/>
            <a:ext cx="10665884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 userDrawn="1"/>
        </p:nvGrpSpPr>
        <p:grpSpPr>
          <a:xfrm>
            <a:off x="6087413" y="6232189"/>
            <a:ext cx="6104587" cy="77274"/>
            <a:chOff x="6087414" y="6175917"/>
            <a:chExt cx="6104586" cy="77274"/>
          </a:xfrm>
        </p:grpSpPr>
        <p:sp>
          <p:nvSpPr>
            <p:cNvPr id="10" name="Rectangle 9"/>
            <p:cNvSpPr/>
            <p:nvPr/>
          </p:nvSpPr>
          <p:spPr>
            <a:xfrm>
              <a:off x="10157138" y="6175918"/>
              <a:ext cx="2034862" cy="77273"/>
            </a:xfrm>
            <a:prstGeom prst="rect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22276" y="6175918"/>
              <a:ext cx="2034862" cy="77273"/>
            </a:xfrm>
            <a:prstGeom prst="rect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87414" y="6175917"/>
              <a:ext cx="2034862" cy="77273"/>
            </a:xfrm>
            <a:prstGeom prst="rect">
              <a:avLst/>
            </a:prstGeom>
            <a:solidFill>
              <a:srgbClr val="EEB2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230192"/>
            <a:ext cx="600075" cy="6000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  <p:sldLayoutId id="2147483942" r:id="rId13"/>
    <p:sldLayoutId id="2147483943" r:id="rId14"/>
    <p:sldLayoutId id="2147483944" r:id="rId15"/>
  </p:sldLayoutIdLst>
  <p:hf hdr="0" ftr="0" dt="0"/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img.diytrade.com/" TargetMode="External"/><Relationship Id="rId3" Type="http://schemas.openxmlformats.org/officeDocument/2006/relationships/hyperlink" Target="http://www.microscopy-uk.org.uk/mag/indexmag.html?http://www.microscopy-uk.org.uk/mag/wimsmall/green.html" TargetMode="External"/><Relationship Id="rId7" Type="http://schemas.openxmlformats.org/officeDocument/2006/relationships/image" Target="../media/image8.jpeg"/><Relationship Id="rId12" Type="http://schemas.openxmlformats.org/officeDocument/2006/relationships/image" Target="../media/image11.jpeg"/><Relationship Id="rId2" Type="http://schemas.openxmlformats.org/officeDocument/2006/relationships/hyperlink" Target="de.wikipedia.org/wiki/Meersala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File:Strontium_chloride_hexahydrate.jpg" TargetMode="External"/><Relationship Id="rId11" Type="http://schemas.openxmlformats.org/officeDocument/2006/relationships/hyperlink" Target="http://www.topnews.in/files/sea-salt.JPG" TargetMode="External"/><Relationship Id="rId5" Type="http://schemas.openxmlformats.org/officeDocument/2006/relationships/image" Target="../media/image7.jpeg"/><Relationship Id="rId10" Type="http://schemas.openxmlformats.org/officeDocument/2006/relationships/image" Target="../media/image10.JPG"/><Relationship Id="rId4" Type="http://schemas.openxmlformats.org/officeDocument/2006/relationships/image" Target="../media/image6.jpeg"/><Relationship Id="rId9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rsesforsources.com/wp-content/uploads/2011/05/The-present-of-work.jpg" TargetMode="External"/><Relationship Id="rId2" Type="http://schemas.openxmlformats.org/officeDocument/2006/relationships/hyperlink" Target="http://protistaproject.weebly.com/uploads/1/2/2/7/12279313/516921448_orig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arecrossfit.com/wp-content/uploads/2013/07/limitations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copy-uk.org.uk/mag/indexmag.html?http://www.microscopy-uk.org.uk/mag/wimsmall/green.html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6.xml"/><Relationship Id="rId4" Type="http://schemas.openxmlformats.org/officeDocument/2006/relationships/chart" Target="../charts/char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copy-uk.org.uk/mag/indexmag.html?http://www.microscopy-uk.org.uk/mag/wimsmall/green.html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285014"/>
            <a:ext cx="10668000" cy="4586109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99CC00"/>
                </a:solidFill>
                <a:latin typeface="Calibri Light" panose="020F0302020204030204" pitchFamily="34" charset="0"/>
              </a:rPr>
              <a:t> </a:t>
            </a:r>
            <a:endParaRPr lang="en-US" sz="2800" dirty="0">
              <a:solidFill>
                <a:srgbClr val="99CC00"/>
              </a:solidFill>
              <a:latin typeface="Calibri Light" panose="020F03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411192"/>
            <a:ext cx="11887200" cy="1623951"/>
          </a:xfrm>
        </p:spPr>
        <p:txBody>
          <a:bodyPr>
            <a:normAutofit fontScale="90000"/>
          </a:bodyPr>
          <a:lstStyle/>
          <a:p>
            <a:r>
              <a:rPr lang="en-US" sz="4400" b="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Roboto"/>
              </a:rPr>
              <a:t/>
            </a:r>
            <a:br>
              <a:rPr lang="en-US" sz="4400" b="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Roboto"/>
              </a:rPr>
            </a:br>
            <a:r>
              <a:rPr lang="en" sz="4400" b="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Roboto"/>
              </a:rPr>
              <a:t>Bioremediation of </a:t>
            </a:r>
            <a:r>
              <a:rPr lang="en-US" sz="4400" b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Roboto"/>
              </a:rPr>
              <a:t>Strontium and </a:t>
            </a:r>
            <a:r>
              <a:rPr lang="en" sz="4400" b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Roboto"/>
              </a:rPr>
              <a:t>Copper </a:t>
            </a:r>
            <a:r>
              <a:rPr lang="en" sz="4400" b="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Roboto"/>
              </a:rPr>
              <a:t>in water by Algae and Sea Urchins</a:t>
            </a:r>
            <a:r>
              <a:rPr lang="en-US" sz="4400" b="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Roboto"/>
              </a:rPr>
              <a:t/>
            </a:r>
            <a:br>
              <a:rPr lang="en-US" sz="4400" b="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Roboto"/>
              </a:rPr>
            </a:br>
            <a:endParaRPr lang="en-SG" sz="4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76000" y="4625975"/>
            <a:ext cx="1016000" cy="457200"/>
          </a:xfrm>
        </p:spPr>
        <p:txBody>
          <a:bodyPr/>
          <a:lstStyle/>
          <a:p>
            <a:fld id="{F1B55618-C0AF-4DEF-8108-012EEA9C0F0A}" type="slidenum">
              <a:rPr lang="en-SG" smtClean="0"/>
              <a:t>1</a:t>
            </a:fld>
            <a:endParaRPr lang="en-SG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9320440" y="660081"/>
            <a:ext cx="2455232" cy="493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Group: 1-34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http://protistaproject.weebly.com/uploads/1/2/2/7/12279313/516921448_or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43" y="3794672"/>
            <a:ext cx="3032374" cy="227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341771" y="6175367"/>
            <a:ext cx="19319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dirty="0" smtClean="0">
                <a:latin typeface="Roboto Light" pitchFamily="2" charset="0"/>
                <a:ea typeface="Roboto Light" pitchFamily="2" charset="0"/>
              </a:rPr>
              <a:t>protistaproject.weebly.com</a:t>
            </a:r>
          </a:p>
        </p:txBody>
      </p:sp>
      <p:pic>
        <p:nvPicPr>
          <p:cNvPr id="5" name="Picture 4" descr="photo 1-1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87556" y="3877028"/>
            <a:ext cx="2921000" cy="2190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53445" y="3838222"/>
            <a:ext cx="402166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</a:rPr>
              <a:t>Sun </a:t>
            </a:r>
            <a:r>
              <a:rPr lang="en-US" sz="2800" dirty="0" err="1">
                <a:latin typeface="Calibri Light" panose="020F0302020204030204" pitchFamily="34" charset="0"/>
              </a:rPr>
              <a:t>Yudong</a:t>
            </a:r>
            <a:r>
              <a:rPr lang="en-US" sz="2800" dirty="0">
                <a:latin typeface="Calibri Light" panose="020F0302020204030204" pitchFamily="34" charset="0"/>
              </a:rPr>
              <a:t> </a:t>
            </a:r>
            <a:r>
              <a:rPr lang="en-US" sz="2800" dirty="0">
                <a:solidFill>
                  <a:srgbClr val="99CC00"/>
                </a:solidFill>
                <a:latin typeface="Calibri Light" panose="020F0302020204030204" pitchFamily="34" charset="0"/>
              </a:rPr>
              <a:t>4S120</a:t>
            </a:r>
            <a:r>
              <a:rPr lang="en-US" sz="2800" dirty="0">
                <a:latin typeface="Calibri Light" panose="020F0302020204030204" pitchFamily="34" charset="0"/>
              </a:rPr>
              <a:t>       </a:t>
            </a:r>
          </a:p>
          <a:p>
            <a:r>
              <a:rPr lang="en-US" sz="2800" dirty="0">
                <a:latin typeface="Calibri Light" panose="020F0302020204030204" pitchFamily="34" charset="0"/>
              </a:rPr>
              <a:t>Dominique Huynh </a:t>
            </a:r>
            <a:r>
              <a:rPr lang="en-US" sz="2800" dirty="0">
                <a:solidFill>
                  <a:srgbClr val="99CC00"/>
                </a:solidFill>
                <a:latin typeface="Calibri Light" panose="020F0302020204030204" pitchFamily="34" charset="0"/>
              </a:rPr>
              <a:t>AOS</a:t>
            </a:r>
          </a:p>
          <a:p>
            <a:r>
              <a:rPr lang="en-US" sz="2800" dirty="0" err="1">
                <a:latin typeface="Calibri Light" panose="020F0302020204030204" pitchFamily="34" charset="0"/>
              </a:rPr>
              <a:t>Zheng</a:t>
            </a:r>
            <a:r>
              <a:rPr lang="en-US" sz="2800" dirty="0">
                <a:latin typeface="Calibri Light" panose="020F0302020204030204" pitchFamily="34" charset="0"/>
              </a:rPr>
              <a:t> Yu Bo </a:t>
            </a:r>
            <a:r>
              <a:rPr lang="en-US" sz="2800" dirty="0">
                <a:solidFill>
                  <a:srgbClr val="99CC00"/>
                </a:solidFill>
                <a:latin typeface="Calibri Light" panose="020F0302020204030204" pitchFamily="34" charset="0"/>
              </a:rPr>
              <a:t>4S127</a:t>
            </a:r>
          </a:p>
          <a:p>
            <a:r>
              <a:rPr lang="en-US" sz="2800" dirty="0">
                <a:latin typeface="Calibri Light" panose="020F0302020204030204" pitchFamily="34" charset="0"/>
              </a:rPr>
              <a:t>Sabrina Kim </a:t>
            </a:r>
            <a:r>
              <a:rPr lang="en-US" sz="2800" dirty="0">
                <a:solidFill>
                  <a:srgbClr val="99CC00"/>
                </a:solidFill>
                <a:latin typeface="Calibri Light" panose="020F0302020204030204" pitchFamily="34" charset="0"/>
              </a:rPr>
              <a:t>AOS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5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Biosorption</a:t>
            </a:r>
            <a:r>
              <a:rPr lang="en-US" dirty="0" smtClean="0"/>
              <a:t> Capacity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10</a:t>
            </a:fld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1926167" y="3987798"/>
            <a:ext cx="84948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oudy Old Style" pitchFamily="18" charset="0"/>
              </a:rPr>
              <a:t>Where</a:t>
            </a:r>
            <a:endParaRPr lang="en-US" sz="2400" dirty="0">
              <a:latin typeface="Goudy Old Style" pitchFamily="18" charset="0"/>
            </a:endParaRPr>
          </a:p>
          <a:p>
            <a:r>
              <a:rPr lang="en-US" sz="2400" dirty="0" smtClean="0">
                <a:latin typeface="Goudy Old Style" pitchFamily="18" charset="0"/>
              </a:rPr>
              <a:t>	q = </a:t>
            </a:r>
            <a:r>
              <a:rPr lang="en-US" sz="2400" dirty="0" err="1" smtClean="0">
                <a:latin typeface="Goudy Old Style" pitchFamily="18" charset="0"/>
              </a:rPr>
              <a:t>Biosorption</a:t>
            </a:r>
            <a:r>
              <a:rPr lang="en-US" sz="2400" dirty="0" smtClean="0">
                <a:latin typeface="Goudy Old Style" pitchFamily="18" charset="0"/>
              </a:rPr>
              <a:t> Capacity (mg g</a:t>
            </a:r>
            <a:r>
              <a:rPr lang="en-US" sz="2400" baseline="30000" dirty="0" smtClean="0">
                <a:latin typeface="Goudy Old Style" pitchFamily="18" charset="0"/>
              </a:rPr>
              <a:t>-1</a:t>
            </a:r>
            <a:r>
              <a:rPr lang="en-US" sz="2400" dirty="0" smtClean="0">
                <a:latin typeface="Goudy Old Style" pitchFamily="18" charset="0"/>
              </a:rPr>
              <a:t>)</a:t>
            </a:r>
          </a:p>
          <a:p>
            <a:r>
              <a:rPr lang="en-US" sz="2400" dirty="0">
                <a:latin typeface="Goudy Old Style" pitchFamily="18" charset="0"/>
              </a:rPr>
              <a:t>	</a:t>
            </a:r>
            <a:r>
              <a:rPr lang="en-US" sz="2400" dirty="0" smtClean="0">
                <a:latin typeface="Goudy Old Style" pitchFamily="18" charset="0"/>
              </a:rPr>
              <a:t>v  = Volume of solution (l)</a:t>
            </a:r>
          </a:p>
          <a:p>
            <a:r>
              <a:rPr lang="en-US" sz="2400" dirty="0">
                <a:latin typeface="Goudy Old Style" pitchFamily="18" charset="0"/>
              </a:rPr>
              <a:t>	</a:t>
            </a:r>
            <a:r>
              <a:rPr lang="en-US" sz="2400" dirty="0" err="1" smtClean="0">
                <a:latin typeface="Goudy Old Style" pitchFamily="18" charset="0"/>
              </a:rPr>
              <a:t>C</a:t>
            </a:r>
            <a:r>
              <a:rPr lang="en-US" sz="2400" baseline="-25000" dirty="0" err="1" smtClean="0">
                <a:latin typeface="Goudy Old Style" pitchFamily="18" charset="0"/>
              </a:rPr>
              <a:t>i</a:t>
            </a:r>
            <a:r>
              <a:rPr lang="en-US" sz="2400" dirty="0" smtClean="0">
                <a:latin typeface="Goudy Old Style" pitchFamily="18" charset="0"/>
              </a:rPr>
              <a:t> = Initial concentration of the solution (</a:t>
            </a:r>
            <a:r>
              <a:rPr lang="en-US" sz="2400" dirty="0">
                <a:latin typeface="Goudy Old Style" pitchFamily="18" charset="0"/>
              </a:rPr>
              <a:t>mg </a:t>
            </a:r>
            <a:r>
              <a:rPr lang="en-US" sz="2400" dirty="0" smtClean="0">
                <a:latin typeface="Goudy Old Style" pitchFamily="18" charset="0"/>
              </a:rPr>
              <a:t>l</a:t>
            </a:r>
            <a:r>
              <a:rPr lang="en-US" sz="2400" baseline="30000" dirty="0" smtClean="0">
                <a:latin typeface="Goudy Old Style" pitchFamily="18" charset="0"/>
              </a:rPr>
              <a:t>-</a:t>
            </a:r>
            <a:r>
              <a:rPr lang="en-US" sz="2400" baseline="30000" dirty="0">
                <a:latin typeface="Goudy Old Style" pitchFamily="18" charset="0"/>
              </a:rPr>
              <a:t>1</a:t>
            </a:r>
            <a:r>
              <a:rPr lang="en-US" sz="2400" dirty="0" smtClean="0">
                <a:latin typeface="Goudy Old Style" pitchFamily="18" charset="0"/>
              </a:rPr>
              <a:t>)</a:t>
            </a:r>
          </a:p>
          <a:p>
            <a:r>
              <a:rPr lang="en-US" sz="2400" dirty="0">
                <a:latin typeface="Goudy Old Style" pitchFamily="18" charset="0"/>
              </a:rPr>
              <a:t>	</a:t>
            </a:r>
            <a:r>
              <a:rPr lang="en-US" sz="2400" dirty="0" smtClean="0">
                <a:latin typeface="Goudy Old Style" pitchFamily="18" charset="0"/>
              </a:rPr>
              <a:t>C = Final concentration of the solution (</a:t>
            </a:r>
            <a:r>
              <a:rPr lang="en-US" sz="2400" dirty="0">
                <a:latin typeface="Goudy Old Style" pitchFamily="18" charset="0"/>
              </a:rPr>
              <a:t>mg </a:t>
            </a:r>
            <a:r>
              <a:rPr lang="en-US" sz="2400" dirty="0" smtClean="0">
                <a:latin typeface="Goudy Old Style" pitchFamily="18" charset="0"/>
              </a:rPr>
              <a:t>l</a:t>
            </a:r>
            <a:r>
              <a:rPr lang="en-US" sz="2400" baseline="30000" dirty="0" smtClean="0">
                <a:latin typeface="Goudy Old Style" pitchFamily="18" charset="0"/>
              </a:rPr>
              <a:t>-</a:t>
            </a:r>
            <a:r>
              <a:rPr lang="en-US" sz="2400" baseline="30000" dirty="0">
                <a:latin typeface="Goudy Old Style" pitchFamily="18" charset="0"/>
              </a:rPr>
              <a:t>1</a:t>
            </a:r>
            <a:r>
              <a:rPr lang="en-US" sz="2400" dirty="0" smtClean="0">
                <a:latin typeface="Goudy Old Style" pitchFamily="18" charset="0"/>
              </a:rPr>
              <a:t>)</a:t>
            </a:r>
          </a:p>
          <a:p>
            <a:r>
              <a:rPr lang="en-US" sz="2400" dirty="0">
                <a:latin typeface="Goudy Old Style" pitchFamily="18" charset="0"/>
              </a:rPr>
              <a:t>	</a:t>
            </a:r>
            <a:r>
              <a:rPr lang="en-US" sz="2400" dirty="0" smtClean="0">
                <a:latin typeface="Goudy Old Style" pitchFamily="18" charset="0"/>
              </a:rPr>
              <a:t>m = Mass of the biomass (g)</a:t>
            </a:r>
          </a:p>
          <a:p>
            <a:r>
              <a:rPr lang="en-SG" sz="1600" dirty="0" smtClean="0">
                <a:latin typeface="Roboto" pitchFamily="2" charset="0"/>
                <a:ea typeface="Roboto" pitchFamily="2" charset="0"/>
              </a:rPr>
              <a:t>	</a:t>
            </a:r>
            <a:r>
              <a:rPr lang="en-SG" sz="12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en-SG" sz="1200" dirty="0">
                <a:latin typeface="Roboto" pitchFamily="2" charset="0"/>
                <a:ea typeface="Roboto" pitchFamily="2" charset="0"/>
              </a:rPr>
              <a:t>Fu et al, 2012</a:t>
            </a:r>
            <a:r>
              <a:rPr lang="en-SG" sz="1200" dirty="0" smtClean="0">
                <a:latin typeface="Roboto" pitchFamily="2" charset="0"/>
                <a:ea typeface="Roboto" pitchFamily="2" charset="0"/>
              </a:rPr>
              <a:t>)</a:t>
            </a:r>
            <a:endParaRPr lang="en-SG" sz="1200" dirty="0">
              <a:latin typeface="Roboto" pitchFamily="2" charset="0"/>
              <a:ea typeface="Roboto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2921001" y="2185228"/>
                <a:ext cx="6505222" cy="1802569"/>
              </a:xfrm>
              <a:prstGeom prst="roundRect">
                <a:avLst/>
              </a:prstGeom>
              <a:noFill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latin typeface="Cambria Math"/>
                        </a:rPr>
                        <m:t>𝑞</m:t>
                      </m:r>
                      <m:r>
                        <a:rPr lang="en-US" sz="440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4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 dirty="0">
                              <a:latin typeface="Cambria Math"/>
                            </a:rPr>
                            <m:t>𝑣</m:t>
                          </m:r>
                          <m:r>
                            <a:rPr lang="en-US" sz="4400" i="1" dirty="0">
                              <a:latin typeface="Cambria Math"/>
                            </a:rPr>
                            <m:t>(</m:t>
                          </m:r>
                          <m:r>
                            <a:rPr lang="en-US" sz="4400" i="1" dirty="0" err="1">
                              <a:latin typeface="Cambria Math"/>
                            </a:rPr>
                            <m:t>𝐶</m:t>
                          </m:r>
                          <m:r>
                            <a:rPr lang="en-US" sz="4400" i="1" baseline="-25000" dirty="0" err="1">
                              <a:latin typeface="Cambria Math"/>
                            </a:rPr>
                            <m:t>𝑖</m:t>
                          </m:r>
                          <m:r>
                            <a:rPr lang="en-US" sz="4400" i="1" dirty="0">
                              <a:latin typeface="Cambria Math"/>
                            </a:rPr>
                            <m:t> – </m:t>
                          </m:r>
                          <m:r>
                            <a:rPr lang="en-US" sz="4400" i="1" dirty="0">
                              <a:latin typeface="Cambria Math"/>
                            </a:rPr>
                            <m:t>𝐶</m:t>
                          </m:r>
                          <m:r>
                            <a:rPr lang="en-US" sz="4400" i="1" dirty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4400" b="0" i="1" dirty="0" smtClean="0">
                              <a:latin typeface="Cambria Math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1" y="2185228"/>
                <a:ext cx="6505222" cy="1802569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25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Biosorption</a:t>
            </a:r>
            <a:r>
              <a:rPr lang="en-US" dirty="0" smtClean="0"/>
              <a:t> Efficiency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11</a:t>
            </a:fld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1425221" y="3908776"/>
            <a:ext cx="90452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oudy Old Style" pitchFamily="18" charset="0"/>
              </a:rPr>
              <a:t>Where</a:t>
            </a:r>
          </a:p>
          <a:p>
            <a:r>
              <a:rPr lang="en-US" sz="2400" dirty="0">
                <a:latin typeface="Goudy Old Style" pitchFamily="18" charset="0"/>
              </a:rPr>
              <a:t>	</a:t>
            </a:r>
            <a:r>
              <a:rPr lang="en-US" sz="2400" dirty="0" smtClean="0">
                <a:latin typeface="Goudy Old Style" pitchFamily="18" charset="0"/>
              </a:rPr>
              <a:t>e = </a:t>
            </a:r>
            <a:r>
              <a:rPr lang="en-US" sz="2400" dirty="0" err="1" smtClean="0">
                <a:latin typeface="Goudy Old Style" pitchFamily="18" charset="0"/>
              </a:rPr>
              <a:t>Biosorption</a:t>
            </a:r>
            <a:r>
              <a:rPr lang="en-US" sz="2400" dirty="0" smtClean="0">
                <a:latin typeface="Goudy Old Style" pitchFamily="18" charset="0"/>
              </a:rPr>
              <a:t> Efficiency (%)</a:t>
            </a:r>
          </a:p>
          <a:p>
            <a:r>
              <a:rPr lang="en-US" sz="2400" dirty="0" smtClean="0">
                <a:latin typeface="Goudy Old Style" pitchFamily="18" charset="0"/>
              </a:rPr>
              <a:t>	</a:t>
            </a:r>
            <a:r>
              <a:rPr lang="en-US" sz="2400" dirty="0" err="1" smtClean="0">
                <a:latin typeface="Goudy Old Style" pitchFamily="18" charset="0"/>
              </a:rPr>
              <a:t>C</a:t>
            </a:r>
            <a:r>
              <a:rPr lang="en-US" sz="2400" baseline="-25000" dirty="0" err="1" smtClean="0">
                <a:latin typeface="Goudy Old Style" pitchFamily="18" charset="0"/>
              </a:rPr>
              <a:t>i</a:t>
            </a:r>
            <a:r>
              <a:rPr lang="en-US" sz="2400" dirty="0" smtClean="0">
                <a:latin typeface="Goudy Old Style" pitchFamily="18" charset="0"/>
              </a:rPr>
              <a:t> = Initial Concentration of the solution (mg l</a:t>
            </a:r>
            <a:r>
              <a:rPr lang="en-US" sz="2400" baseline="30000" dirty="0" smtClean="0">
                <a:latin typeface="Goudy Old Style" pitchFamily="18" charset="0"/>
              </a:rPr>
              <a:t>-1</a:t>
            </a:r>
            <a:r>
              <a:rPr lang="en-US" sz="2400" dirty="0" smtClean="0">
                <a:latin typeface="Goudy Old Style" pitchFamily="18" charset="0"/>
              </a:rPr>
              <a:t>)</a:t>
            </a:r>
          </a:p>
          <a:p>
            <a:r>
              <a:rPr lang="en-US" sz="2400" dirty="0">
                <a:latin typeface="Goudy Old Style" pitchFamily="18" charset="0"/>
              </a:rPr>
              <a:t>	</a:t>
            </a:r>
            <a:r>
              <a:rPr lang="en-US" sz="2400" dirty="0" smtClean="0">
                <a:latin typeface="Goudy Old Style" pitchFamily="18" charset="0"/>
              </a:rPr>
              <a:t>C = Final Concentration of the solution (mg </a:t>
            </a:r>
            <a:r>
              <a:rPr lang="en-US" sz="2400" dirty="0">
                <a:latin typeface="Goudy Old Style" pitchFamily="18" charset="0"/>
              </a:rPr>
              <a:t>l</a:t>
            </a:r>
            <a:r>
              <a:rPr lang="en-US" sz="2400" baseline="30000" dirty="0">
                <a:latin typeface="Goudy Old Style" pitchFamily="18" charset="0"/>
              </a:rPr>
              <a:t>-1</a:t>
            </a:r>
            <a:r>
              <a:rPr lang="en-US" sz="2400" dirty="0" smtClean="0">
                <a:latin typeface="Goudy Old Style" pitchFamily="18" charset="0"/>
              </a:rPr>
              <a:t>)</a:t>
            </a:r>
          </a:p>
          <a:p>
            <a:r>
              <a:rPr lang="en-US" sz="2400" dirty="0">
                <a:latin typeface="Goudy Old Style" pitchFamily="18" charset="0"/>
              </a:rPr>
              <a:t>	</a:t>
            </a:r>
            <a:r>
              <a:rPr lang="en-US" sz="1200" dirty="0" smtClean="0">
                <a:latin typeface="Goudy Old Style" pitchFamily="18" charset="0"/>
              </a:rPr>
              <a:t>(Fu et al. 2012)</a:t>
            </a:r>
            <a:endParaRPr lang="en-US" sz="1200" dirty="0">
              <a:latin typeface="Goudy Old Style" pitchFamily="18" charset="0"/>
            </a:endParaRPr>
          </a:p>
          <a:p>
            <a:endParaRPr lang="en-US" dirty="0">
              <a:latin typeface="Goudy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2921001" y="2268709"/>
                <a:ext cx="6505222" cy="1740079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latin typeface="Cambria Math"/>
                        </a:rPr>
                        <m:t>𝑒</m:t>
                      </m:r>
                      <m:r>
                        <a:rPr lang="en-US" sz="4400" i="1" dirty="0" smtClean="0">
                          <a:latin typeface="Cambria Math"/>
                        </a:rPr>
                        <m:t> =</m:t>
                      </m:r>
                      <m:f>
                        <m:fPr>
                          <m:ctrlPr>
                            <a:rPr lang="en-US" sz="4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 dirty="0">
                              <a:latin typeface="Cambria Math"/>
                            </a:rPr>
                            <m:t>100(</m:t>
                          </m:r>
                          <m:r>
                            <a:rPr lang="en-US" sz="4400" i="1" dirty="0" err="1">
                              <a:latin typeface="Cambria Math"/>
                            </a:rPr>
                            <m:t>𝐶</m:t>
                          </m:r>
                          <m:r>
                            <a:rPr lang="en-US" sz="4400" i="1" baseline="-25000" dirty="0" err="1">
                              <a:latin typeface="Cambria Math"/>
                            </a:rPr>
                            <m:t>𝑖</m:t>
                          </m:r>
                          <m:r>
                            <a:rPr lang="en-US" sz="4400" i="1" dirty="0">
                              <a:latin typeface="Cambria Math"/>
                            </a:rPr>
                            <m:t> – </m:t>
                          </m:r>
                          <m:r>
                            <a:rPr lang="en-US" sz="4400" i="1" dirty="0">
                              <a:latin typeface="Cambria Math"/>
                            </a:rPr>
                            <m:t>𝐶</m:t>
                          </m:r>
                          <m:r>
                            <a:rPr lang="en-US" sz="4400" b="0" i="1" dirty="0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4400" i="1" dirty="0">
                              <a:latin typeface="Cambria Math"/>
                            </a:rPr>
                            <m:t>𝐶</m:t>
                          </m:r>
                          <m:r>
                            <a:rPr lang="en-US" sz="4400" i="1" baseline="-25000" dirty="0" err="1">
                              <a:latin typeface="Cambria Math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en-US" sz="44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1" y="2268709"/>
                <a:ext cx="6505222" cy="1740079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64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Hypothesis</a:t>
            </a:r>
            <a:endParaRPr lang="en-SG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349676" y="4600918"/>
            <a:ext cx="9628632" cy="135417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SG" sz="4400" dirty="0">
                <a:solidFill>
                  <a:srgbClr val="99CC00"/>
                </a:solidFill>
                <a:latin typeface="Calibri Light" panose="020F03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Live algae </a:t>
            </a:r>
            <a:r>
              <a:rPr lang="en-SG" sz="4400" dirty="0" smtClean="0">
                <a:solidFill>
                  <a:srgbClr val="000000"/>
                </a:solidFill>
                <a:latin typeface="Calibri Light" panose="020F03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are </a:t>
            </a:r>
            <a:r>
              <a:rPr lang="en-SG" sz="4400" dirty="0" smtClean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better</a:t>
            </a:r>
            <a:r>
              <a:rPr lang="en-SG" sz="4400" dirty="0" smtClean="0">
                <a:solidFill>
                  <a:srgbClr val="000000"/>
                </a:solidFill>
                <a:latin typeface="Calibri Light" panose="020F03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SG" sz="4400" dirty="0">
                <a:solidFill>
                  <a:srgbClr val="000000"/>
                </a:solidFill>
                <a:latin typeface="Calibri Light" panose="020F03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heavy metal </a:t>
            </a:r>
            <a:r>
              <a:rPr lang="en-SG" sz="4400" dirty="0" smtClean="0">
                <a:solidFill>
                  <a:srgbClr val="000000"/>
                </a:solidFill>
                <a:latin typeface="Calibri Light" panose="020F03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bioremediators </a:t>
            </a:r>
            <a:r>
              <a:rPr lang="en-SG" sz="4400" dirty="0">
                <a:solidFill>
                  <a:srgbClr val="000000"/>
                </a:solidFill>
                <a:latin typeface="Calibri Light" panose="020F03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than </a:t>
            </a:r>
            <a:r>
              <a:rPr lang="en-SG" sz="4400" dirty="0">
                <a:solidFill>
                  <a:srgbClr val="99CC00"/>
                </a:solidFill>
                <a:latin typeface="Calibri Light" panose="020F03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dead </a:t>
            </a:r>
            <a:r>
              <a:rPr lang="en-SG" sz="4400" dirty="0" smtClean="0">
                <a:solidFill>
                  <a:srgbClr val="99CC00"/>
                </a:solidFill>
                <a:latin typeface="Calibri Light" panose="020F03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algae</a:t>
            </a:r>
            <a:endParaRPr lang="en-SG" sz="4400" dirty="0">
              <a:solidFill>
                <a:srgbClr val="99CC00"/>
              </a:solidFill>
              <a:latin typeface="Calibri Light" panose="020F03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12</a:t>
            </a:fld>
            <a:endParaRPr lang="en-SG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349676" y="2398689"/>
            <a:ext cx="9628632" cy="1634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SG" sz="5000" dirty="0">
                <a:solidFill>
                  <a:srgbClr val="000000"/>
                </a:solidFill>
                <a:latin typeface="Calibri Light" panose="020F03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Both </a:t>
            </a:r>
            <a:r>
              <a:rPr lang="en-SG" sz="5000" dirty="0">
                <a:solidFill>
                  <a:srgbClr val="99CC00"/>
                </a:solidFill>
                <a:latin typeface="Calibri Light" panose="020F03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algae</a:t>
            </a:r>
            <a:r>
              <a:rPr lang="en-SG" sz="5000" dirty="0">
                <a:solidFill>
                  <a:srgbClr val="000000"/>
                </a:solidFill>
                <a:latin typeface="Calibri Light" panose="020F03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</a:t>
            </a:r>
            <a:r>
              <a:rPr lang="en-SG" sz="5000" dirty="0">
                <a:solidFill>
                  <a:srgbClr val="99CC00"/>
                </a:solidFill>
                <a:latin typeface="Calibri Light" panose="020F03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sea urchins </a:t>
            </a:r>
            <a:r>
              <a:rPr lang="en-SG" sz="5000" dirty="0">
                <a:solidFill>
                  <a:srgbClr val="000000"/>
                </a:solidFill>
                <a:latin typeface="Calibri Light" panose="020F03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are able to serve as heavy metal </a:t>
            </a:r>
            <a:r>
              <a:rPr lang="en-SG" sz="5000" dirty="0" smtClean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bioremediators</a:t>
            </a:r>
            <a:endParaRPr lang="en-SG" sz="5000" dirty="0">
              <a:solidFill>
                <a:schemeClr val="accent4">
                  <a:lumMod val="75000"/>
                </a:schemeClr>
              </a:solidFill>
              <a:latin typeface="Calibri Light" panose="020F03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0" name="Gerader Verbinder 9"/>
          <p:cNvCxnSpPr/>
          <p:nvPr/>
        </p:nvCxnSpPr>
        <p:spPr>
          <a:xfrm>
            <a:off x="1045029" y="4308726"/>
            <a:ext cx="101106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9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Materials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13</a:t>
            </a:fld>
            <a:endParaRPr lang="en-SG"/>
          </a:p>
        </p:txBody>
      </p:sp>
      <p:grpSp>
        <p:nvGrpSpPr>
          <p:cNvPr id="22" name="Group 21"/>
          <p:cNvGrpSpPr/>
          <p:nvPr/>
        </p:nvGrpSpPr>
        <p:grpSpPr>
          <a:xfrm>
            <a:off x="63282" y="2229556"/>
            <a:ext cx="11888829" cy="3053974"/>
            <a:chOff x="63282" y="2229556"/>
            <a:chExt cx="11888829" cy="3053974"/>
          </a:xfrm>
        </p:grpSpPr>
        <p:sp>
          <p:nvSpPr>
            <p:cNvPr id="6" name="Rectangle 5"/>
            <p:cNvSpPr/>
            <p:nvPr/>
          </p:nvSpPr>
          <p:spPr>
            <a:xfrm>
              <a:off x="4436657" y="4181214"/>
              <a:ext cx="6172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i="1" dirty="0" err="1" smtClean="0"/>
                <a:t>Ulva</a:t>
              </a:r>
              <a:endParaRPr lang="en-SG" i="1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436657" y="4499391"/>
              <a:ext cx="16259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SG" sz="1200" u="sng" dirty="0" smtClean="0">
                  <a:solidFill>
                    <a:schemeClr val="hlink"/>
                  </a:solidFill>
                  <a:ea typeface="Roboto"/>
                  <a:cs typeface="Roboto"/>
                  <a:sym typeface="Roboto"/>
                  <a:hlinkClick r:id="rId2" action="ppaction://hlinkfile"/>
                </a:rPr>
                <a:t>de.wikipedia.org</a:t>
              </a:r>
              <a:endParaRPr lang="en" sz="1200" u="sng" dirty="0">
                <a:solidFill>
                  <a:schemeClr val="hlink"/>
                </a:solidFill>
                <a:ea typeface="Roboto"/>
                <a:cs typeface="Roboto"/>
                <a:sym typeface="Roboto"/>
                <a:hlinkClick r:id="rId3"/>
              </a:endParaRPr>
            </a:p>
          </p:txBody>
        </p:sp>
        <p:pic>
          <p:nvPicPr>
            <p:cNvPr id="8" name="Picture 7" descr="2012-02-27 14.07.02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0934" y="2286284"/>
              <a:ext cx="1279013" cy="1883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7030934" y="4188802"/>
              <a:ext cx="127901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dirty="0" smtClean="0"/>
                <a:t>Deionized water</a:t>
              </a:r>
              <a:endParaRPr lang="en-SG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301" y="2265821"/>
              <a:ext cx="2192347" cy="188602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082134" y="4181214"/>
              <a:ext cx="226618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1600" dirty="0" smtClean="0"/>
                <a:t>Strontium chloride </a:t>
              </a:r>
              <a:r>
                <a:rPr lang="en-SG" sz="1600" dirty="0" err="1" smtClean="0"/>
                <a:t>hexahydrate</a:t>
              </a:r>
              <a:endParaRPr lang="en-SG" sz="1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96245" y="4796385"/>
              <a:ext cx="2933912" cy="2791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1200" dirty="0" smtClean="0">
                  <a:hlinkClick r:id="rId6"/>
                </a:rPr>
                <a:t>en.wikipedia.org</a:t>
              </a:r>
              <a:endParaRPr lang="en" sz="1200" u="sng" dirty="0">
                <a:solidFill>
                  <a:schemeClr val="hlink"/>
                </a:solidFill>
                <a:ea typeface="Roboto"/>
                <a:cs typeface="Roboto"/>
                <a:sym typeface="Roboto"/>
                <a:hlinkClick r:id="rId3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2265820"/>
              <a:ext cx="1722121" cy="1886026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3282" y="4188802"/>
              <a:ext cx="2297668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1600" dirty="0" smtClean="0"/>
                <a:t>Copper(II) Sulfate </a:t>
              </a:r>
              <a:r>
                <a:rPr lang="en-SG" sz="1600" dirty="0" err="1" smtClean="0"/>
                <a:t>pentahydrate</a:t>
              </a:r>
              <a:endParaRPr lang="en-SG" sz="16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76170" y="4821865"/>
              <a:ext cx="12095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1200" dirty="0" smtClean="0">
                  <a:hlinkClick r:id="rId8"/>
                </a:rPr>
                <a:t>img.diytrade.com</a:t>
              </a:r>
              <a:endParaRPr lang="en" sz="1200" u="sng" dirty="0">
                <a:solidFill>
                  <a:schemeClr val="hlink"/>
                </a:solidFill>
                <a:ea typeface="Roboto"/>
                <a:cs typeface="Roboto"/>
                <a:sym typeface="Roboto"/>
                <a:hlinkClick r:id="rId3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477582" y="4181214"/>
              <a:ext cx="159635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dirty="0" smtClean="0"/>
                <a:t>Instant Ocean/ Sea Salt</a:t>
              </a:r>
              <a:endParaRPr lang="en-SG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657" y="2265822"/>
              <a:ext cx="2421267" cy="189517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2957" y="2243667"/>
              <a:ext cx="1646959" cy="1945138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8477583" y="4990220"/>
              <a:ext cx="1625973" cy="2791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SG" sz="1200" u="sng" dirty="0" smtClean="0">
                  <a:solidFill>
                    <a:schemeClr val="hlink"/>
                  </a:solidFill>
                  <a:ea typeface="Roboto"/>
                  <a:cs typeface="Roboto"/>
                  <a:sym typeface="Roboto"/>
                  <a:hlinkClick r:id="rId11"/>
                </a:rPr>
                <a:t>www.topnews.in</a:t>
              </a:r>
              <a:endParaRPr lang="en" sz="1200" u="sng" dirty="0">
                <a:solidFill>
                  <a:schemeClr val="hlink"/>
                </a:solidFill>
                <a:ea typeface="Roboto"/>
                <a:cs typeface="Roboto"/>
                <a:sym typeface="Roboto"/>
                <a:hlinkClick r:id="rId3"/>
              </a:endParaRPr>
            </a:p>
          </p:txBody>
        </p:sp>
        <p:pic>
          <p:nvPicPr>
            <p:cNvPr id="20" name="Picture 19" descr="10608882_510608692403019_1846880633_n.jp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1666" y="2229556"/>
              <a:ext cx="1576996" cy="1989665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10471223" y="4242425"/>
              <a:ext cx="14808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i="1" dirty="0" smtClean="0"/>
                <a:t>Lytechinus variegatus</a:t>
              </a:r>
              <a:endParaRPr lang="en-SG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872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Apparatus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14</a:t>
            </a:fld>
            <a:endParaRPr lang="en-SG"/>
          </a:p>
        </p:txBody>
      </p:sp>
      <p:grpSp>
        <p:nvGrpSpPr>
          <p:cNvPr id="8" name="Group 7"/>
          <p:cNvGrpSpPr/>
          <p:nvPr/>
        </p:nvGrpSpPr>
        <p:grpSpPr>
          <a:xfrm>
            <a:off x="845935" y="2249701"/>
            <a:ext cx="10500134" cy="2905109"/>
            <a:chOff x="958072" y="2165711"/>
            <a:chExt cx="10500134" cy="2905109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958072" y="2183640"/>
              <a:ext cx="3457124" cy="288718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2400" dirty="0" smtClean="0"/>
                <a:t>Spectrophotometer</a:t>
              </a:r>
            </a:p>
            <a:p>
              <a:r>
                <a:rPr lang="en-SG" sz="2400" dirty="0" smtClean="0"/>
                <a:t>Tanks</a:t>
              </a:r>
            </a:p>
            <a:p>
              <a:r>
                <a:rPr lang="en-SG" sz="2400" dirty="0" smtClean="0"/>
                <a:t>Pumps</a:t>
              </a:r>
            </a:p>
            <a:p>
              <a:r>
                <a:rPr lang="en-SG" sz="2400" dirty="0" smtClean="0"/>
                <a:t>Lights</a:t>
              </a:r>
            </a:p>
            <a:p>
              <a:r>
                <a:rPr lang="en-SG" sz="2400" dirty="0" smtClean="0"/>
                <a:t>Colorimeter</a:t>
              </a:r>
            </a:p>
            <a:p>
              <a:r>
                <a:rPr lang="en-SG" sz="2400" dirty="0" smtClean="0"/>
                <a:t>See-saw rocker</a:t>
              </a:r>
              <a:endParaRPr lang="en-SG" sz="2400" dirty="0"/>
            </a:p>
          </p:txBody>
        </p:sp>
        <p:pic>
          <p:nvPicPr>
            <p:cNvPr id="6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8634" y="2183640"/>
              <a:ext cx="3849572" cy="2887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4270166" y="2165711"/>
              <a:ext cx="2979534" cy="28871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en-SG" sz="2400" dirty="0" smtClean="0"/>
                <a:t>Air </a:t>
              </a:r>
              <a:r>
                <a:rPr lang="en-SG" sz="2400" dirty="0"/>
                <a:t>Conditioner</a:t>
              </a:r>
            </a:p>
            <a:p>
              <a:pPr>
                <a:buFont typeface="Arial" pitchFamily="34" charset="0"/>
                <a:buChar char="•"/>
              </a:pPr>
              <a:r>
                <a:rPr lang="en-SG" sz="2400" dirty="0"/>
                <a:t>Conical flask</a:t>
              </a:r>
            </a:p>
            <a:p>
              <a:pPr>
                <a:buFont typeface="Arial" pitchFamily="34" charset="0"/>
                <a:buChar char="•"/>
              </a:pPr>
              <a:r>
                <a:rPr lang="en-SG" sz="2400" dirty="0" smtClean="0"/>
                <a:t>Orbital shaker</a:t>
              </a:r>
            </a:p>
            <a:p>
              <a:pPr>
                <a:buFont typeface="Arial" pitchFamily="34" charset="0"/>
                <a:buChar char="•"/>
              </a:pPr>
              <a:r>
                <a:rPr lang="en-SG" sz="2400" dirty="0" smtClean="0"/>
                <a:t>Centrifuge</a:t>
              </a:r>
            </a:p>
            <a:p>
              <a:pPr>
                <a:buFont typeface="Arial" pitchFamily="34" charset="0"/>
                <a:buChar char="•"/>
              </a:pPr>
              <a:r>
                <a:rPr lang="en-SG" sz="2400" dirty="0" smtClean="0"/>
                <a:t>Oven</a:t>
              </a:r>
              <a:endParaRPr lang="en-SG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856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Methodology</a:t>
            </a:r>
            <a:endParaRPr lang="en-SG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15</a:t>
            </a:fld>
            <a:endParaRPr lang="en-SG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1280160" y="2499366"/>
            <a:ext cx="9628632" cy="479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400" dirty="0" smtClean="0"/>
              <a:t>Copper (Cu</a:t>
            </a:r>
            <a:r>
              <a:rPr lang="en-SG" sz="2400" baseline="30000" dirty="0" smtClean="0"/>
              <a:t>2+</a:t>
            </a:r>
            <a:r>
              <a:rPr lang="en-SG" sz="2400" dirty="0" smtClean="0"/>
              <a:t>)</a:t>
            </a:r>
            <a:endParaRPr lang="en-SG" sz="2400" baseline="30000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987599465"/>
              </p:ext>
            </p:extLst>
          </p:nvPr>
        </p:nvGraphicFramePr>
        <p:xfrm>
          <a:off x="863494" y="3047082"/>
          <a:ext cx="10682513" cy="1286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4226094997"/>
              </p:ext>
            </p:extLst>
          </p:nvPr>
        </p:nvGraphicFramePr>
        <p:xfrm>
          <a:off x="838202" y="5214827"/>
          <a:ext cx="10682513" cy="129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626139" y="2277641"/>
            <a:ext cx="3002280" cy="923330"/>
          </a:xfrm>
          <a:prstGeom prst="rect">
            <a:avLst/>
          </a:prstGeom>
          <a:ln>
            <a:solidFill>
              <a:srgbClr val="2C9AE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sz="1400" dirty="0" smtClean="0"/>
              <a:t>Beyond 25 ppm, sea urchin spines will start to drop and they die </a:t>
            </a:r>
            <a:br>
              <a:rPr lang="en-SG" sz="1400" dirty="0" smtClean="0"/>
            </a:br>
            <a:r>
              <a:rPr lang="en-SG" sz="1200" dirty="0" smtClean="0"/>
              <a:t>(</a:t>
            </a:r>
            <a:r>
              <a:rPr lang="en-SG" sz="1200" dirty="0"/>
              <a:t>Bielmyer, Brix, Capo, &amp; </a:t>
            </a:r>
            <a:r>
              <a:rPr lang="en-SG" sz="1200" dirty="0" err="1"/>
              <a:t>Grosell</a:t>
            </a:r>
            <a:r>
              <a:rPr lang="en-SG" sz="1200" dirty="0"/>
              <a:t>, 2005)</a:t>
            </a: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1280160" y="4634941"/>
            <a:ext cx="9628632" cy="479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400" dirty="0" smtClean="0"/>
              <a:t>Strontium (Sr</a:t>
            </a:r>
            <a:r>
              <a:rPr lang="en-SG" sz="2400" baseline="30000" dirty="0" smtClean="0"/>
              <a:t>2+</a:t>
            </a:r>
            <a:r>
              <a:rPr lang="en-SG" sz="2400" dirty="0" smtClean="0"/>
              <a:t>)</a:t>
            </a:r>
            <a:endParaRPr lang="en-SG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88657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Graphic spid="15" grpId="0">
        <p:bldAsOne/>
      </p:bldGraphic>
      <p:bldGraphic spid="16" grpId="0">
        <p:bldAsOne/>
      </p:bldGraphic>
      <p:bldP spid="17" grpId="0" animBg="1"/>
      <p:bldP spid="1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Variables</a:t>
            </a:r>
            <a:endParaRPr lang="en-SG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16</a:t>
            </a:fld>
            <a:endParaRPr lang="en-SG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6133181"/>
              </p:ext>
            </p:extLst>
          </p:nvPr>
        </p:nvGraphicFramePr>
        <p:xfrm>
          <a:off x="447371" y="2206622"/>
          <a:ext cx="11297263" cy="423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053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365" y1="36402" x2="37480" y2="46275"/>
                        <a14:foregroundMark x1="35460" y1="47123" x2="36026" y2="77044"/>
                        <a14:foregroundMark x1="44103" y1="37674" x2="36026" y2="46699"/>
                        <a14:foregroundMark x1="58724" y1="35736" x2="58966" y2="38098"/>
                        <a14:foregroundMark x1="45557" y1="34040" x2="43780" y2="37250"/>
                        <a14:backgroundMark x1="31179" y1="35736" x2="29483" y2="79830"/>
                        <a14:backgroundMark x1="63005" y1="35312" x2="60743" y2="36160"/>
                        <a14:backgroundMark x1="33764" y1="54876" x2="34895" y2="75106"/>
                        <a14:backgroundMark x1="41195" y1="35312" x2="42649" y2="370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932" y="1858088"/>
            <a:ext cx="3550619" cy="47341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3861" y1="34222" x2="39015" y2="38704"/>
                        <a14:foregroundMark x1="49354" y1="33737" x2="63086" y2="44942"/>
                        <a14:foregroundMark x1="57351" y1="31193" x2="68821" y2="44761"/>
                        <a14:foregroundMark x1="67932" y1="55482" x2="69144" y2="70321"/>
                        <a14:foregroundMark x1="69709" y1="53362" x2="70275" y2="70987"/>
                        <a14:backgroundMark x1="24960" y1="33737" x2="27221" y2="70987"/>
                        <a14:backgroundMark x1="75444" y1="32707" x2="81179" y2="68625"/>
                        <a14:backgroundMark x1="72536" y1="49061" x2="73425" y2="748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70">
            <a:off x="3365099" y="2151869"/>
            <a:ext cx="3398693" cy="45315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Methodology </a:t>
            </a:r>
            <a:r>
              <a:rPr lang="en-SG" sz="2800" dirty="0" smtClean="0"/>
              <a:t>[Using Live Algae] Cu/</a:t>
            </a:r>
            <a:r>
              <a:rPr lang="en-SG" sz="2800" dirty="0" err="1" smtClean="0"/>
              <a:t>Sr</a:t>
            </a:r>
            <a:endParaRPr lang="en-SG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17</a:t>
            </a:fld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838201" y="2178927"/>
            <a:ext cx="1066799" cy="461665"/>
          </a:xfrm>
          <a:prstGeom prst="rect">
            <a:avLst/>
          </a:prstGeom>
          <a:solidFill>
            <a:srgbClr val="2C9AE5"/>
          </a:solidFill>
          <a:ln>
            <a:solidFill>
              <a:srgbClr val="2C9AE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dirty="0" smtClean="0"/>
              <a:t>Cu</a:t>
            </a:r>
            <a:r>
              <a:rPr lang="en-SG" sz="2400" baseline="30000" dirty="0" smtClean="0"/>
              <a:t>2+</a:t>
            </a:r>
            <a:endParaRPr lang="en-SG" sz="2400" baseline="300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1252943" y="4015491"/>
            <a:ext cx="2502548" cy="2532283"/>
            <a:chOff x="2718381" y="2271252"/>
            <a:chExt cx="2502548" cy="2532283"/>
          </a:xfrm>
        </p:grpSpPr>
        <p:sp>
          <p:nvSpPr>
            <p:cNvPr id="32" name="Oval 31"/>
            <p:cNvSpPr/>
            <p:nvPr/>
          </p:nvSpPr>
          <p:spPr>
            <a:xfrm>
              <a:off x="2718381" y="2271252"/>
              <a:ext cx="2502548" cy="2532283"/>
            </a:xfrm>
            <a:prstGeom prst="ellipse">
              <a:avLst/>
            </a:prstGeom>
            <a:solidFill>
              <a:schemeClr val="accent5">
                <a:alpha val="54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020724" y="3075728"/>
              <a:ext cx="18978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/>
                <a:t>Control:</a:t>
              </a:r>
            </a:p>
            <a:p>
              <a:r>
                <a:rPr lang="en-SG" dirty="0" smtClean="0"/>
                <a:t>DI Water + CuSO</a:t>
              </a:r>
              <a:r>
                <a:rPr lang="en-SG" baseline="-25000" dirty="0" smtClean="0"/>
                <a:t>4</a:t>
              </a:r>
              <a:r>
                <a:rPr lang="en-SG" dirty="0" smtClean="0"/>
                <a:t>/SrCl</a:t>
              </a:r>
              <a:r>
                <a:rPr lang="en-SG" baseline="-25000" dirty="0" smtClean="0"/>
                <a:t>2</a:t>
              </a:r>
              <a:endParaRPr lang="en-SG" baseline="-250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857599" y="3973698"/>
            <a:ext cx="2502548" cy="2532283"/>
            <a:chOff x="2718381" y="2271252"/>
            <a:chExt cx="2502548" cy="2532283"/>
          </a:xfrm>
        </p:grpSpPr>
        <p:sp>
          <p:nvSpPr>
            <p:cNvPr id="13" name="Oval 12"/>
            <p:cNvSpPr/>
            <p:nvPr/>
          </p:nvSpPr>
          <p:spPr>
            <a:xfrm>
              <a:off x="2718381" y="2271252"/>
              <a:ext cx="2502548" cy="2532283"/>
            </a:xfrm>
            <a:prstGeom prst="ellipse">
              <a:avLst/>
            </a:prstGeom>
            <a:solidFill>
              <a:srgbClr val="92D050">
                <a:alpha val="79000"/>
              </a:srgbClr>
            </a:solidFill>
            <a:ln>
              <a:solidFill>
                <a:srgbClr val="008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20723" y="2937230"/>
              <a:ext cx="18978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/>
                <a:t>Test:</a:t>
              </a:r>
            </a:p>
            <a:p>
              <a:r>
                <a:rPr lang="en-SG" dirty="0" smtClean="0"/>
                <a:t>DI Water + CuSO</a:t>
              </a:r>
              <a:r>
                <a:rPr lang="en-SG" baseline="-25000" dirty="0" smtClean="0"/>
                <a:t>4</a:t>
              </a:r>
              <a:r>
                <a:rPr lang="en-SG" dirty="0" smtClean="0"/>
                <a:t>/SrCl</a:t>
              </a:r>
              <a:r>
                <a:rPr lang="en-SG" baseline="-25000" dirty="0" smtClean="0"/>
                <a:t>2</a:t>
              </a:r>
              <a:r>
                <a:rPr lang="en-SG" dirty="0" smtClean="0"/>
                <a:t> </a:t>
              </a:r>
              <a:r>
                <a:rPr lang="en-SG" baseline="-25000" dirty="0" smtClean="0"/>
                <a:t> </a:t>
              </a:r>
              <a:r>
                <a:rPr lang="en-SG" dirty="0" smtClean="0"/>
                <a:t>+ 5g Algae</a:t>
              </a:r>
              <a:endParaRPr lang="en-SG" baseline="-25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859686" y="3817065"/>
            <a:ext cx="3126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 smtClean="0"/>
              <a:t>× 5 Replicates</a:t>
            </a:r>
            <a:endParaRPr lang="en-SG" sz="3600" dirty="0"/>
          </a:p>
        </p:txBody>
      </p:sp>
      <p:sp>
        <p:nvSpPr>
          <p:cNvPr id="9" name="Rectangle 8"/>
          <p:cNvSpPr/>
          <p:nvPr/>
        </p:nvSpPr>
        <p:spPr>
          <a:xfrm>
            <a:off x="7789131" y="5035411"/>
            <a:ext cx="42630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dirty="0"/>
              <a:t>Samples </a:t>
            </a:r>
            <a:r>
              <a:rPr lang="en-SG" sz="2000" dirty="0" smtClean="0"/>
              <a:t>were </a:t>
            </a:r>
            <a:r>
              <a:rPr lang="en-SG" sz="2000" dirty="0"/>
              <a:t>left on </a:t>
            </a:r>
            <a:r>
              <a:rPr lang="en-SG" sz="2000" dirty="0" smtClean="0"/>
              <a:t>orbital shaker at 120 rpm</a:t>
            </a:r>
            <a:endParaRPr lang="en-SG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191377" y="2168215"/>
            <a:ext cx="1066799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dirty="0" smtClean="0"/>
              <a:t>Sr</a:t>
            </a:r>
            <a:r>
              <a:rPr lang="en-SG" sz="2400" baseline="30000" dirty="0" smtClean="0"/>
              <a:t>2+</a:t>
            </a:r>
            <a:endParaRPr lang="en-SG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174645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dirty="0"/>
              <a:t>Methodology </a:t>
            </a:r>
            <a:r>
              <a:rPr lang="en-SG" sz="2800" dirty="0"/>
              <a:t>[Using Dead &amp; Harvested Algae]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18</a:t>
            </a:fld>
            <a:endParaRPr lang="en-SG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748194444"/>
              </p:ext>
            </p:extLst>
          </p:nvPr>
        </p:nvGraphicFramePr>
        <p:xfrm>
          <a:off x="647700" y="1746572"/>
          <a:ext cx="10896600" cy="4485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791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dirty="0"/>
              <a:t>Methodology </a:t>
            </a:r>
            <a:r>
              <a:rPr lang="en-SG" sz="2800" dirty="0"/>
              <a:t>[Using Dead &amp; Harvested Algae</a:t>
            </a:r>
            <a:r>
              <a:rPr lang="en-SG" sz="2800" dirty="0" smtClean="0"/>
              <a:t>] Cu/</a:t>
            </a:r>
            <a:r>
              <a:rPr lang="en-SG" sz="2800" dirty="0" err="1" smtClean="0"/>
              <a:t>Sr</a:t>
            </a:r>
            <a:endParaRPr lang="en-S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19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448" y="2851115"/>
            <a:ext cx="578544" cy="31678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21" y="2851115"/>
            <a:ext cx="578544" cy="316788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570559" y="3885823"/>
            <a:ext cx="2502548" cy="2532283"/>
            <a:chOff x="2718381" y="2271252"/>
            <a:chExt cx="2502548" cy="2532283"/>
          </a:xfrm>
        </p:grpSpPr>
        <p:sp>
          <p:nvSpPr>
            <p:cNvPr id="10" name="Oval 9"/>
            <p:cNvSpPr/>
            <p:nvPr/>
          </p:nvSpPr>
          <p:spPr>
            <a:xfrm>
              <a:off x="2718381" y="2271252"/>
              <a:ext cx="2502548" cy="2532283"/>
            </a:xfrm>
            <a:prstGeom prst="ellipse">
              <a:avLst/>
            </a:prstGeom>
            <a:solidFill>
              <a:schemeClr val="accent5">
                <a:alpha val="54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20724" y="3172436"/>
              <a:ext cx="18978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/>
                <a:t>Control:</a:t>
              </a:r>
            </a:p>
            <a:p>
              <a:r>
                <a:rPr lang="en-SG" dirty="0" smtClean="0"/>
                <a:t>DI Water + </a:t>
              </a:r>
              <a:r>
                <a:rPr lang="en-SG" dirty="0"/>
                <a:t>CuSO</a:t>
              </a:r>
              <a:r>
                <a:rPr lang="en-SG" baseline="-25000" dirty="0"/>
                <a:t>4</a:t>
              </a:r>
              <a:r>
                <a:rPr lang="en-SG" dirty="0"/>
                <a:t>/SrCl</a:t>
              </a:r>
              <a:r>
                <a:rPr lang="en-SG" baseline="-25000" dirty="0"/>
                <a:t>2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98411" y="3844032"/>
            <a:ext cx="2502548" cy="2532283"/>
            <a:chOff x="2718381" y="2271252"/>
            <a:chExt cx="2502548" cy="2532283"/>
          </a:xfrm>
        </p:grpSpPr>
        <p:sp>
          <p:nvSpPr>
            <p:cNvPr id="13" name="Oval 12"/>
            <p:cNvSpPr/>
            <p:nvPr/>
          </p:nvSpPr>
          <p:spPr>
            <a:xfrm>
              <a:off x="2718381" y="2271252"/>
              <a:ext cx="2502548" cy="2532283"/>
            </a:xfrm>
            <a:prstGeom prst="ellipse">
              <a:avLst/>
            </a:prstGeom>
            <a:solidFill>
              <a:srgbClr val="92D050">
                <a:alpha val="79000"/>
              </a:srgbClr>
            </a:solidFill>
            <a:ln>
              <a:solidFill>
                <a:srgbClr val="008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20723" y="3017561"/>
              <a:ext cx="18978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/>
                <a:t>Test:</a:t>
              </a:r>
            </a:p>
            <a:p>
              <a:r>
                <a:rPr lang="en-SG" dirty="0" smtClean="0"/>
                <a:t>DI Water + CuSO</a:t>
              </a:r>
              <a:r>
                <a:rPr lang="en-SG" baseline="-25000" dirty="0" smtClean="0"/>
                <a:t>4</a:t>
              </a:r>
              <a:r>
                <a:rPr lang="en-SG" dirty="0" smtClean="0"/>
                <a:t>/SrCl</a:t>
              </a:r>
              <a:r>
                <a:rPr lang="en-SG" baseline="-25000" dirty="0" smtClean="0"/>
                <a:t>2</a:t>
              </a:r>
              <a:r>
                <a:rPr lang="en-SG" dirty="0" smtClean="0"/>
                <a:t> </a:t>
              </a:r>
              <a:r>
                <a:rPr lang="en-SG" baseline="-25000" dirty="0" smtClean="0"/>
                <a:t> </a:t>
              </a:r>
              <a:r>
                <a:rPr lang="en-SG" dirty="0" smtClean="0"/>
                <a:t>+ 0.1g Algae</a:t>
              </a:r>
              <a:endParaRPr lang="en-SG" baseline="-250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805325" y="3636455"/>
            <a:ext cx="3126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 smtClean="0"/>
              <a:t>× 5 Replicates</a:t>
            </a:r>
            <a:endParaRPr lang="en-SG" sz="3600" dirty="0"/>
          </a:p>
        </p:txBody>
      </p:sp>
      <p:sp>
        <p:nvSpPr>
          <p:cNvPr id="18" name="TextBox 17"/>
          <p:cNvSpPr txBox="1"/>
          <p:nvPr/>
        </p:nvSpPr>
        <p:spPr>
          <a:xfrm>
            <a:off x="7805324" y="5002451"/>
            <a:ext cx="312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 smtClean="0"/>
              <a:t>Samples were left on seesaw rocker at 30 rpm</a:t>
            </a:r>
            <a:endParaRPr lang="en-SG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838201" y="2178927"/>
            <a:ext cx="1066799" cy="461665"/>
          </a:xfrm>
          <a:prstGeom prst="rect">
            <a:avLst/>
          </a:prstGeom>
          <a:solidFill>
            <a:srgbClr val="2C9AE5"/>
          </a:solidFill>
          <a:ln>
            <a:solidFill>
              <a:srgbClr val="2C9AE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dirty="0" smtClean="0"/>
              <a:t>Cu</a:t>
            </a:r>
            <a:r>
              <a:rPr lang="en-SG" sz="2400" baseline="30000" dirty="0" smtClean="0"/>
              <a:t>2+</a:t>
            </a:r>
            <a:endParaRPr lang="en-SG" sz="2400" baseline="30000" dirty="0"/>
          </a:p>
        </p:txBody>
      </p:sp>
      <p:sp>
        <p:nvSpPr>
          <p:cNvPr id="21" name="TextBox 20"/>
          <p:cNvSpPr txBox="1"/>
          <p:nvPr/>
        </p:nvSpPr>
        <p:spPr>
          <a:xfrm>
            <a:off x="2191377" y="2168215"/>
            <a:ext cx="1066799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dirty="0" smtClean="0"/>
              <a:t>Sr</a:t>
            </a:r>
            <a:r>
              <a:rPr lang="en-SG" sz="2400" baseline="30000" dirty="0" smtClean="0"/>
              <a:t>2+</a:t>
            </a:r>
            <a:endParaRPr lang="en-SG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134497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Content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SG" sz="3200" dirty="0" smtClean="0">
                <a:latin typeface="Myriad Pro" panose="020B0503030403020204" pitchFamily="34" charset="0"/>
              </a:rPr>
              <a:t>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sz="3200" dirty="0" smtClean="0">
                <a:latin typeface="Myriad Pro" panose="020B0503030403020204" pitchFamily="34" charset="0"/>
              </a:rPr>
              <a:t>Rationale &amp; Objectives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sz="3200" dirty="0" smtClean="0">
                <a:latin typeface="Myriad Pro" panose="020B0503030403020204" pitchFamily="34" charset="0"/>
              </a:rPr>
              <a:t>Materials and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sz="2800" dirty="0" smtClean="0">
                <a:latin typeface="Myriad Pro" panose="020B0503030403020204" pitchFamily="34" charset="0"/>
              </a:rPr>
              <a:t>Materials and Apparatus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sz="2800" dirty="0" smtClean="0">
                <a:latin typeface="Myriad Pro" panose="020B0503030403020204" pitchFamily="34" charset="0"/>
              </a:rPr>
              <a:t>Methodology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sz="2800" dirty="0" smtClean="0">
                <a:latin typeface="Myriad Pro" panose="020B0503030403020204" pitchFamily="34" charset="0"/>
              </a:rPr>
              <a:t>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sz="3200" dirty="0" smtClean="0">
                <a:latin typeface="Myriad Pro" panose="020B0503030403020204" pitchFamily="34" charset="0"/>
              </a:rPr>
              <a:t>Results and Discussions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804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01841" y="2154828"/>
            <a:ext cx="1973488" cy="3966936"/>
            <a:chOff x="2887855" y="2170664"/>
            <a:chExt cx="1480116" cy="3966936"/>
          </a:xfrm>
        </p:grpSpPr>
        <p:sp>
          <p:nvSpPr>
            <p:cNvPr id="5" name="Oval 4"/>
            <p:cNvSpPr/>
            <p:nvPr/>
          </p:nvSpPr>
          <p:spPr>
            <a:xfrm>
              <a:off x="3391392" y="3941212"/>
              <a:ext cx="507197" cy="1489839"/>
            </a:xfrm>
            <a:prstGeom prst="ellipse">
              <a:avLst/>
            </a:prstGeom>
            <a:solidFill>
              <a:srgbClr val="0099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7855" y="2170664"/>
              <a:ext cx="1480116" cy="346225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lumMod val="5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33" b="69778" l="20000" r="8488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66648" y="3983441"/>
              <a:ext cx="944890" cy="2154159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2400435" y="1954605"/>
            <a:ext cx="236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Controls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9161486" y="1901247"/>
            <a:ext cx="3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Maximum Threshold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913709" y="1902556"/>
            <a:ext cx="236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Human Threshold</a:t>
            </a:r>
            <a:endParaRPr lang="en-US" b="1" dirty="0"/>
          </a:p>
        </p:txBody>
      </p:sp>
      <p:grpSp>
        <p:nvGrpSpPr>
          <p:cNvPr id="27" name="Group 26"/>
          <p:cNvGrpSpPr/>
          <p:nvPr/>
        </p:nvGrpSpPr>
        <p:grpSpPr>
          <a:xfrm>
            <a:off x="7024417" y="2136283"/>
            <a:ext cx="1973488" cy="3966936"/>
            <a:chOff x="2887855" y="2170664"/>
            <a:chExt cx="1480116" cy="3966936"/>
          </a:xfrm>
        </p:grpSpPr>
        <p:sp>
          <p:nvSpPr>
            <p:cNvPr id="28" name="Oval 27"/>
            <p:cNvSpPr/>
            <p:nvPr/>
          </p:nvSpPr>
          <p:spPr>
            <a:xfrm>
              <a:off x="3391392" y="3941212"/>
              <a:ext cx="507197" cy="1489839"/>
            </a:xfrm>
            <a:prstGeom prst="ellipse">
              <a:avLst/>
            </a:prstGeom>
            <a:solidFill>
              <a:srgbClr val="0099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7855" y="2170664"/>
              <a:ext cx="1480116" cy="346225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lumMod val="5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33" b="69778" l="20000" r="8488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66648" y="3983441"/>
              <a:ext cx="944890" cy="2154159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9496983" y="2148010"/>
            <a:ext cx="1973488" cy="3966936"/>
            <a:chOff x="2887855" y="2170664"/>
            <a:chExt cx="1480116" cy="3966936"/>
          </a:xfrm>
        </p:grpSpPr>
        <p:sp>
          <p:nvSpPr>
            <p:cNvPr id="34" name="Oval 33"/>
            <p:cNvSpPr/>
            <p:nvPr/>
          </p:nvSpPr>
          <p:spPr>
            <a:xfrm>
              <a:off x="3391392" y="3941212"/>
              <a:ext cx="507197" cy="1489839"/>
            </a:xfrm>
            <a:prstGeom prst="ellipse">
              <a:avLst/>
            </a:prstGeom>
            <a:solidFill>
              <a:srgbClr val="0099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7855" y="2170664"/>
              <a:ext cx="1480116" cy="3462256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lumMod val="5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33" b="69778" l="20000" r="8488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66648" y="3983441"/>
              <a:ext cx="944890" cy="2154159"/>
            </a:xfrm>
            <a:prstGeom prst="rect">
              <a:avLst/>
            </a:prstGeom>
          </p:spPr>
        </p:pic>
      </p:grpSp>
      <p:sp>
        <p:nvSpPr>
          <p:cNvPr id="40" name="Title 1"/>
          <p:cNvSpPr txBox="1">
            <a:spLocks/>
          </p:cNvSpPr>
          <p:nvPr/>
        </p:nvSpPr>
        <p:spPr>
          <a:xfrm>
            <a:off x="1391320" y="4"/>
            <a:ext cx="9366325" cy="1524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SG" sz="4400" dirty="0">
                <a:latin typeface="+mj-lt"/>
              </a:rPr>
              <a:t>Methodology</a:t>
            </a:r>
            <a:r>
              <a:rPr lang="en-SG" sz="4400" dirty="0"/>
              <a:t> </a:t>
            </a:r>
            <a:r>
              <a:rPr lang="en-SG" sz="2800" dirty="0">
                <a:latin typeface="+mj-lt"/>
              </a:rPr>
              <a:t>[Using Dead Urchin Shells]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771346" y="2125160"/>
            <a:ext cx="1973488" cy="3462256"/>
            <a:chOff x="2887855" y="2170664"/>
            <a:chExt cx="1480116" cy="3462256"/>
          </a:xfrm>
        </p:grpSpPr>
        <p:sp>
          <p:nvSpPr>
            <p:cNvPr id="42" name="Oval 41"/>
            <p:cNvSpPr/>
            <p:nvPr/>
          </p:nvSpPr>
          <p:spPr>
            <a:xfrm>
              <a:off x="3391392" y="3941212"/>
              <a:ext cx="507197" cy="1489839"/>
            </a:xfrm>
            <a:prstGeom prst="ellipse">
              <a:avLst/>
            </a:prstGeom>
            <a:solidFill>
              <a:srgbClr val="0099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7855" y="2170664"/>
              <a:ext cx="1480116" cy="3462256"/>
            </a:xfrm>
            <a:prstGeom prst="rect">
              <a:avLst/>
            </a:prstGeom>
          </p:spPr>
        </p:pic>
      </p:grpSp>
      <p:sp>
        <p:nvSpPr>
          <p:cNvPr id="2" name="Rechteck 1"/>
          <p:cNvSpPr/>
          <p:nvPr/>
        </p:nvSpPr>
        <p:spPr>
          <a:xfrm>
            <a:off x="919562" y="2812711"/>
            <a:ext cx="1580607" cy="8098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Deionized water</a:t>
            </a:r>
            <a:endParaRPr lang="en-SG" dirty="0"/>
          </a:p>
        </p:txBody>
      </p:sp>
      <p:sp>
        <p:nvSpPr>
          <p:cNvPr id="44" name="Rechteck 43"/>
          <p:cNvSpPr/>
          <p:nvPr/>
        </p:nvSpPr>
        <p:spPr>
          <a:xfrm>
            <a:off x="4999079" y="2828291"/>
            <a:ext cx="1580607" cy="809897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Deionized water</a:t>
            </a:r>
            <a:endParaRPr lang="en-SG" dirty="0"/>
          </a:p>
        </p:txBody>
      </p:sp>
      <p:sp>
        <p:nvSpPr>
          <p:cNvPr id="45" name="Rechteck 44"/>
          <p:cNvSpPr/>
          <p:nvPr/>
        </p:nvSpPr>
        <p:spPr>
          <a:xfrm>
            <a:off x="7024420" y="2810605"/>
            <a:ext cx="1956527" cy="8098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Cu</a:t>
            </a:r>
            <a:r>
              <a:rPr lang="en-SG" baseline="30000" dirty="0" smtClean="0"/>
              <a:t>2+ </a:t>
            </a:r>
            <a:r>
              <a:rPr lang="en-SG" dirty="0" smtClean="0"/>
              <a:t>: 1.3 ppm</a:t>
            </a:r>
          </a:p>
          <a:p>
            <a:pPr algn="ctr"/>
            <a:r>
              <a:rPr lang="en-SG" dirty="0" smtClean="0"/>
              <a:t>Sr</a:t>
            </a:r>
            <a:r>
              <a:rPr lang="en-SG" baseline="30000" dirty="0" smtClean="0"/>
              <a:t>2</a:t>
            </a:r>
            <a:r>
              <a:rPr lang="en-SG" baseline="30000" dirty="0"/>
              <a:t>+ </a:t>
            </a:r>
            <a:r>
              <a:rPr lang="en-SG" dirty="0"/>
              <a:t>: </a:t>
            </a:r>
            <a:r>
              <a:rPr lang="en-SG" dirty="0" smtClean="0"/>
              <a:t>13.74 ppm</a:t>
            </a:r>
            <a:endParaRPr lang="en-SG" dirty="0"/>
          </a:p>
        </p:txBody>
      </p:sp>
      <p:sp>
        <p:nvSpPr>
          <p:cNvPr id="46" name="Rechteck 45"/>
          <p:cNvSpPr/>
          <p:nvPr/>
        </p:nvSpPr>
        <p:spPr>
          <a:xfrm>
            <a:off x="9528235" y="2771337"/>
            <a:ext cx="1956527" cy="80989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Cu</a:t>
            </a:r>
            <a:r>
              <a:rPr lang="en-SG" baseline="30000" dirty="0" smtClean="0"/>
              <a:t>2+ </a:t>
            </a:r>
            <a:r>
              <a:rPr lang="en-SG" dirty="0" smtClean="0"/>
              <a:t>: 25 ppm</a:t>
            </a:r>
          </a:p>
          <a:p>
            <a:pPr algn="ctr"/>
            <a:r>
              <a:rPr lang="en-SG" dirty="0" smtClean="0"/>
              <a:t>Sr</a:t>
            </a:r>
            <a:r>
              <a:rPr lang="en-SG" baseline="30000" dirty="0" smtClean="0"/>
              <a:t>2</a:t>
            </a:r>
            <a:r>
              <a:rPr lang="en-SG" baseline="30000" dirty="0"/>
              <a:t>+ </a:t>
            </a:r>
            <a:r>
              <a:rPr lang="en-SG" dirty="0"/>
              <a:t>: </a:t>
            </a:r>
            <a:r>
              <a:rPr lang="en-SG" dirty="0" smtClean="0"/>
              <a:t>960 ppm</a:t>
            </a:r>
            <a:endParaRPr lang="en-SG" dirty="0"/>
          </a:p>
        </p:txBody>
      </p:sp>
      <p:grpSp>
        <p:nvGrpSpPr>
          <p:cNvPr id="25" name="Group 24"/>
          <p:cNvGrpSpPr/>
          <p:nvPr/>
        </p:nvGrpSpPr>
        <p:grpSpPr>
          <a:xfrm>
            <a:off x="2588844" y="2150561"/>
            <a:ext cx="1973488" cy="3462256"/>
            <a:chOff x="2887855" y="2170664"/>
            <a:chExt cx="1480116" cy="3462256"/>
          </a:xfrm>
        </p:grpSpPr>
        <p:sp>
          <p:nvSpPr>
            <p:cNvPr id="37" name="Oval 36"/>
            <p:cNvSpPr/>
            <p:nvPr/>
          </p:nvSpPr>
          <p:spPr>
            <a:xfrm>
              <a:off x="3391392" y="3941212"/>
              <a:ext cx="507197" cy="1489839"/>
            </a:xfrm>
            <a:prstGeom prst="ellipse">
              <a:avLst/>
            </a:prstGeom>
            <a:solidFill>
              <a:srgbClr val="0099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7855" y="2170664"/>
              <a:ext cx="1480116" cy="3462256"/>
            </a:xfrm>
            <a:prstGeom prst="rect">
              <a:avLst/>
            </a:prstGeom>
          </p:spPr>
        </p:pic>
      </p:grpSp>
      <p:sp>
        <p:nvSpPr>
          <p:cNvPr id="39" name="Rechteck 1"/>
          <p:cNvSpPr/>
          <p:nvPr/>
        </p:nvSpPr>
        <p:spPr>
          <a:xfrm>
            <a:off x="2892294" y="2809889"/>
            <a:ext cx="1580607" cy="809897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Deionized water</a:t>
            </a:r>
            <a:endParaRPr lang="en-S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324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Methodology</a:t>
            </a:r>
            <a:endParaRPr lang="en-SG" sz="28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 smtClean="0"/>
              <a:t>Dead Sample </a:t>
            </a:r>
            <a:r>
              <a:rPr lang="en-US" sz="2400" dirty="0"/>
              <a:t>will be centrifuged at 9500 RPM for 10 </a:t>
            </a:r>
            <a:r>
              <a:rPr lang="en-US" sz="2400" dirty="0" err="1" smtClean="0"/>
              <a:t>mins</a:t>
            </a:r>
            <a:endParaRPr lang="en-US" sz="2400" dirty="0" smtClean="0"/>
          </a:p>
          <a:p>
            <a:r>
              <a:rPr lang="en-US" sz="2400" dirty="0" smtClean="0"/>
              <a:t>Colorimeter </a:t>
            </a:r>
            <a:r>
              <a:rPr lang="en-US" sz="2400" dirty="0"/>
              <a:t>will be used to test amount of Cu</a:t>
            </a:r>
            <a:r>
              <a:rPr lang="en-US" sz="2400" baseline="30000" dirty="0"/>
              <a:t>2+</a:t>
            </a:r>
            <a:r>
              <a:rPr lang="en-US" sz="2400" dirty="0"/>
              <a:t> in solution </a:t>
            </a:r>
          </a:p>
          <a:p>
            <a:r>
              <a:rPr lang="en-US" sz="2400" dirty="0"/>
              <a:t>Spectrophotometer will be used to test amount of Sr</a:t>
            </a:r>
            <a:r>
              <a:rPr lang="en-US" sz="2400" baseline="30000" dirty="0"/>
              <a:t>2+</a:t>
            </a:r>
            <a:r>
              <a:rPr lang="en-US" sz="2400" dirty="0"/>
              <a:t> in solution with </a:t>
            </a:r>
            <a:r>
              <a:rPr lang="en-US" sz="2400" dirty="0" err="1" smtClean="0"/>
              <a:t>Xylenol</a:t>
            </a:r>
            <a:r>
              <a:rPr lang="en-US" sz="2400" dirty="0" smtClean="0"/>
              <a:t> </a:t>
            </a:r>
            <a:r>
              <a:rPr lang="en-US" sz="2400" dirty="0"/>
              <a:t>Orange at 570 </a:t>
            </a:r>
            <a:r>
              <a:rPr lang="en-US" sz="2400" dirty="0" smtClean="0"/>
              <a:t>nm after dilution</a:t>
            </a:r>
            <a:endParaRPr lang="en-US" sz="2400" dirty="0"/>
          </a:p>
          <a:p>
            <a:r>
              <a:rPr lang="en-US" sz="2400" dirty="0"/>
              <a:t>Comparison:</a:t>
            </a:r>
          </a:p>
          <a:p>
            <a:pPr lvl="1"/>
            <a:r>
              <a:rPr lang="en-SG" dirty="0"/>
              <a:t>Initial </a:t>
            </a:r>
            <a:r>
              <a:rPr lang="en-US" dirty="0"/>
              <a:t>Cu</a:t>
            </a:r>
            <a:r>
              <a:rPr lang="en-US" baseline="30000" dirty="0"/>
              <a:t>2+</a:t>
            </a:r>
            <a:r>
              <a:rPr lang="en-US" dirty="0"/>
              <a:t>/Sr</a:t>
            </a:r>
            <a:r>
              <a:rPr lang="en-US" baseline="30000" dirty="0"/>
              <a:t>2+</a:t>
            </a:r>
            <a:r>
              <a:rPr lang="en-US" dirty="0"/>
              <a:t> </a:t>
            </a:r>
            <a:r>
              <a:rPr lang="en-SG" dirty="0" smtClean="0"/>
              <a:t>ion </a:t>
            </a:r>
            <a:r>
              <a:rPr lang="en-SG" dirty="0"/>
              <a:t>concentration</a:t>
            </a:r>
          </a:p>
          <a:p>
            <a:pPr lvl="1"/>
            <a:r>
              <a:rPr lang="en-SG" dirty="0"/>
              <a:t>Final </a:t>
            </a:r>
            <a:r>
              <a:rPr lang="en-US" dirty="0"/>
              <a:t>Cu</a:t>
            </a:r>
            <a:r>
              <a:rPr lang="en-US" baseline="30000" dirty="0"/>
              <a:t>2+</a:t>
            </a:r>
            <a:r>
              <a:rPr lang="en-US" dirty="0"/>
              <a:t>/Sr</a:t>
            </a:r>
            <a:r>
              <a:rPr lang="en-US" baseline="30000" dirty="0"/>
              <a:t>2+</a:t>
            </a:r>
            <a:r>
              <a:rPr lang="en-US" dirty="0"/>
              <a:t> </a:t>
            </a:r>
            <a:r>
              <a:rPr lang="en-SG" dirty="0" smtClean="0"/>
              <a:t>ion </a:t>
            </a:r>
            <a:r>
              <a:rPr lang="en-SG" dirty="0"/>
              <a:t>concentration</a:t>
            </a:r>
          </a:p>
          <a:p>
            <a:pPr lvl="1"/>
            <a:r>
              <a:rPr lang="en-US" dirty="0"/>
              <a:t>Final concentration of Cu</a:t>
            </a:r>
            <a:r>
              <a:rPr lang="en-US" baseline="30000" dirty="0"/>
              <a:t>2+</a:t>
            </a:r>
            <a:r>
              <a:rPr lang="en-US" dirty="0"/>
              <a:t>/Sr</a:t>
            </a:r>
            <a:r>
              <a:rPr lang="en-US" baseline="30000" dirty="0"/>
              <a:t>2+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 smtClean="0"/>
              <a:t>algae</a:t>
            </a:r>
            <a:endParaRPr lang="en-SG" dirty="0"/>
          </a:p>
          <a:p>
            <a:pPr marL="0" indent="0">
              <a:buNone/>
            </a:pPr>
            <a:r>
              <a:rPr lang="en-SG" dirty="0"/>
              <a:t>This </a:t>
            </a:r>
            <a:r>
              <a:rPr lang="en-SG" dirty="0" smtClean="0"/>
              <a:t>was </a:t>
            </a:r>
            <a:r>
              <a:rPr lang="en-SG" dirty="0"/>
              <a:t>repeated </a:t>
            </a:r>
            <a:r>
              <a:rPr lang="en-SG" dirty="0" smtClean="0"/>
              <a:t>many </a:t>
            </a:r>
            <a:r>
              <a:rPr lang="en-SG" dirty="0"/>
              <a:t>times, and measurement </a:t>
            </a:r>
            <a:r>
              <a:rPr lang="en-SG" dirty="0" smtClean="0"/>
              <a:t>was taken </a:t>
            </a:r>
            <a:r>
              <a:rPr lang="en-SG" dirty="0"/>
              <a:t>over a period of </a:t>
            </a:r>
            <a:r>
              <a:rPr lang="en-SG" dirty="0" smtClean="0"/>
              <a:t>5 days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21</a:t>
            </a:fld>
            <a:endParaRPr lang="en-SG"/>
          </a:p>
        </p:txBody>
      </p:sp>
      <p:sp>
        <p:nvSpPr>
          <p:cNvPr id="16" name="Right Arrow 15"/>
          <p:cNvSpPr/>
          <p:nvPr/>
        </p:nvSpPr>
        <p:spPr>
          <a:xfrm>
            <a:off x="5946229" y="4612643"/>
            <a:ext cx="1009935" cy="641445"/>
          </a:xfrm>
          <a:prstGeom prst="rightArrow">
            <a:avLst/>
          </a:prstGeom>
          <a:solidFill>
            <a:srgbClr val="00669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/>
          <p:cNvSpPr/>
          <p:nvPr/>
        </p:nvSpPr>
        <p:spPr>
          <a:xfrm>
            <a:off x="7173036" y="4612643"/>
            <a:ext cx="28751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Biosorption Capacity </a:t>
            </a:r>
            <a:r>
              <a:rPr lang="en-US" sz="2000" dirty="0" smtClean="0">
                <a:solidFill>
                  <a:srgbClr val="008000"/>
                </a:solidFill>
              </a:rPr>
              <a:t>Biosorption Efficiency</a:t>
            </a:r>
            <a:endParaRPr lang="en-SG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22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dirty="0"/>
              <a:t>Methodology </a:t>
            </a:r>
            <a:r>
              <a:rPr lang="en-SG" sz="2800" dirty="0"/>
              <a:t>[Comparison of living/dead algae]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22</a:t>
            </a:fld>
            <a:endParaRPr lang="en-SG"/>
          </a:p>
        </p:txBody>
      </p:sp>
      <p:sp>
        <p:nvSpPr>
          <p:cNvPr id="6" name="TextBox 5"/>
          <p:cNvSpPr txBox="1"/>
          <p:nvPr/>
        </p:nvSpPr>
        <p:spPr>
          <a:xfrm>
            <a:off x="846667" y="2268644"/>
            <a:ext cx="3072193" cy="830997"/>
          </a:xfrm>
          <a:prstGeom prst="rect">
            <a:avLst/>
          </a:prstGeom>
          <a:solidFill>
            <a:srgbClr val="2C9AE5"/>
          </a:solidFill>
          <a:ln>
            <a:solidFill>
              <a:srgbClr val="2C9AE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dirty="0" smtClean="0">
                <a:solidFill>
                  <a:schemeClr val="tx1"/>
                </a:solidFill>
              </a:rPr>
              <a:t>Results from dead algae tests</a:t>
            </a:r>
            <a:endParaRPr lang="en-SG" sz="24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0093" y="2268643"/>
            <a:ext cx="2638699" cy="830997"/>
          </a:xfrm>
          <a:prstGeom prst="rect">
            <a:avLst/>
          </a:prstGeom>
          <a:solidFill>
            <a:srgbClr val="2C9AE5"/>
          </a:solidFill>
          <a:ln>
            <a:solidFill>
              <a:srgbClr val="2C9AE5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dirty="0" smtClean="0">
                <a:solidFill>
                  <a:schemeClr val="tx1"/>
                </a:solidFill>
              </a:rPr>
              <a:t>Results from live algae tests</a:t>
            </a:r>
            <a:endParaRPr lang="en-SG" sz="2400" dirty="0">
              <a:solidFill>
                <a:schemeClr val="tx1"/>
              </a:solidFill>
            </a:endParaRPr>
          </a:p>
        </p:txBody>
      </p:sp>
      <p:sp>
        <p:nvSpPr>
          <p:cNvPr id="8" name="Left-Right Arrow 7"/>
          <p:cNvSpPr/>
          <p:nvPr/>
        </p:nvSpPr>
        <p:spPr>
          <a:xfrm>
            <a:off x="4154643" y="2384950"/>
            <a:ext cx="3879669" cy="598378"/>
          </a:xfrm>
          <a:prstGeom prst="left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tx1"/>
                </a:solidFill>
              </a:rPr>
              <a:t>Comparison</a:t>
            </a:r>
            <a:endParaRPr lang="en-SG" sz="1600" dirty="0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80160" y="3435435"/>
            <a:ext cx="9628632" cy="2715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400" dirty="0" smtClean="0"/>
              <a:t>Through the comparison, we can find out:</a:t>
            </a:r>
          </a:p>
          <a:p>
            <a:pPr lvl="1"/>
            <a:r>
              <a:rPr lang="en-SG" dirty="0" smtClean="0"/>
              <a:t>The mechanism of removal of heavy metal ions by algae</a:t>
            </a:r>
          </a:p>
          <a:p>
            <a:pPr lvl="1"/>
            <a:r>
              <a:rPr lang="en-SG" dirty="0" smtClean="0"/>
              <a:t>Whether live algae or dead algae is a better bioremediator</a:t>
            </a:r>
          </a:p>
          <a:p>
            <a:pPr lvl="1">
              <a:buFont typeface="Arial" panose="020B0604020202020204" pitchFamily="34" charset="0"/>
              <a:buNone/>
            </a:pP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38909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dirty="0"/>
              <a:t>Methodology </a:t>
            </a:r>
            <a:r>
              <a:rPr lang="en-SG" sz="2000" dirty="0"/>
              <a:t>[Comparison of </a:t>
            </a:r>
            <a:r>
              <a:rPr lang="en-SG" sz="2000" dirty="0" smtClean="0"/>
              <a:t>urchin shells in different concentrations]</a:t>
            </a:r>
            <a:endParaRPr lang="en-SG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23</a:t>
            </a:fld>
            <a:endParaRPr lang="en-SG"/>
          </a:p>
        </p:txBody>
      </p:sp>
      <p:sp>
        <p:nvSpPr>
          <p:cNvPr id="6" name="TextBox 5"/>
          <p:cNvSpPr txBox="1"/>
          <p:nvPr/>
        </p:nvSpPr>
        <p:spPr>
          <a:xfrm>
            <a:off x="1280161" y="2325087"/>
            <a:ext cx="2638699" cy="1200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dirty="0" smtClean="0">
                <a:solidFill>
                  <a:srgbClr val="000000"/>
                </a:solidFill>
              </a:rPr>
              <a:t>Results from human threshold tests</a:t>
            </a:r>
            <a:endParaRPr lang="en-SG" sz="2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0093" y="2325086"/>
            <a:ext cx="2638699" cy="1200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dirty="0" smtClean="0">
                <a:solidFill>
                  <a:srgbClr val="000000"/>
                </a:solidFill>
              </a:rPr>
              <a:t>Results from maximum threshold tests</a:t>
            </a:r>
            <a:endParaRPr lang="en-SG" sz="2400" dirty="0">
              <a:solidFill>
                <a:srgbClr val="000000"/>
              </a:solidFill>
            </a:endParaRPr>
          </a:p>
        </p:txBody>
      </p:sp>
      <p:sp>
        <p:nvSpPr>
          <p:cNvPr id="8" name="Left-Right Arrow 7"/>
          <p:cNvSpPr/>
          <p:nvPr/>
        </p:nvSpPr>
        <p:spPr>
          <a:xfrm>
            <a:off x="4154643" y="2441394"/>
            <a:ext cx="3879669" cy="598378"/>
          </a:xfrm>
          <a:prstGeom prst="leftRightArrow">
            <a:avLst/>
          </a:prstGeom>
          <a:solidFill>
            <a:srgbClr val="99CC00"/>
          </a:solidFill>
          <a:ln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rgbClr val="000000"/>
                </a:solidFill>
              </a:rPr>
              <a:t>Comparison</a:t>
            </a:r>
            <a:endParaRPr lang="en-SG" dirty="0">
              <a:solidFill>
                <a:srgbClr val="00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80160" y="3730949"/>
            <a:ext cx="9628632" cy="2715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400" dirty="0" smtClean="0"/>
              <a:t>Through the comparison, we can find out:</a:t>
            </a:r>
          </a:p>
          <a:p>
            <a:pPr lvl="1"/>
            <a:r>
              <a:rPr lang="en-US" dirty="0" smtClean="0"/>
              <a:t>The maximum amount of heavy metal ions that can be taken up by urchin shells</a:t>
            </a:r>
          </a:p>
          <a:p>
            <a:pPr lvl="1"/>
            <a:r>
              <a:rPr lang="en-US" dirty="0" smtClean="0"/>
              <a:t>How efficient are urchin shells in taking up the heavy metal ions</a:t>
            </a:r>
          </a:p>
        </p:txBody>
      </p:sp>
    </p:spTree>
    <p:extLst>
      <p:ext uri="{BB962C8B-B14F-4D97-AF65-F5344CB8AC3E}">
        <p14:creationId xmlns:p14="http://schemas.microsoft.com/office/powerpoint/2010/main" val="9091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55069"/>
            <a:ext cx="11887200" cy="1202268"/>
          </a:xfrm>
        </p:spPr>
        <p:txBody>
          <a:bodyPr>
            <a:normAutofit/>
          </a:bodyPr>
          <a:lstStyle/>
          <a:p>
            <a:r>
              <a:rPr lang="en-US" sz="5400" dirty="0" smtClean="0"/>
              <a:t>Results and Discussions</a:t>
            </a:r>
            <a:endParaRPr lang="en-SG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82400" y="6569075"/>
            <a:ext cx="609600" cy="365125"/>
          </a:xfrm>
        </p:spPr>
        <p:txBody>
          <a:bodyPr/>
          <a:lstStyle/>
          <a:p>
            <a:fld id="{F1B55618-C0AF-4DEF-8108-012EEA9C0F0A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46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Strontium</a:t>
            </a:r>
            <a:endParaRPr lang="en-SG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490133" y="2595563"/>
            <a:ext cx="5376832" cy="3681412"/>
          </a:xfrm>
        </p:spPr>
        <p:txBody>
          <a:bodyPr>
            <a:noAutofit/>
          </a:bodyPr>
          <a:lstStyle/>
          <a:p>
            <a:r>
              <a:rPr lang="en-SG" sz="2400" dirty="0" err="1" smtClean="0"/>
              <a:t>Xylenol</a:t>
            </a:r>
            <a:r>
              <a:rPr lang="en-SG" sz="2400" dirty="0" smtClean="0"/>
              <a:t> Orange was too sensitive to changes in pH, temperature and </a:t>
            </a:r>
            <a:r>
              <a:rPr lang="en-SG" sz="2400" dirty="0" err="1" smtClean="0"/>
              <a:t>microconcentrations</a:t>
            </a:r>
            <a:r>
              <a:rPr lang="en-SG" sz="2400" dirty="0" smtClean="0"/>
              <a:t> of strontium in both algae and urchin trials </a:t>
            </a:r>
            <a:r>
              <a:rPr lang="en-SG" sz="1600" dirty="0" smtClean="0"/>
              <a:t>(Majeed, Asma, Firdos, Nasim, and Athar, 1997</a:t>
            </a:r>
          </a:p>
          <a:p>
            <a:r>
              <a:rPr lang="en-US" sz="2400" dirty="0" smtClean="0"/>
              <a:t>Inconsistent results</a:t>
            </a:r>
            <a:endParaRPr lang="en-SG" sz="2400" dirty="0" smtClean="0"/>
          </a:p>
          <a:p>
            <a:r>
              <a:rPr lang="en-SG" sz="2400" dirty="0" smtClean="0"/>
              <a:t>Hence we are still working on strontium measurements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25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423" y="2382131"/>
            <a:ext cx="2632184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7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r>
              <a:rPr lang="en-SG" sz="2000" dirty="0" smtClean="0"/>
              <a:t>[Algae]</a:t>
            </a:r>
            <a:endParaRPr lang="en-SG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26</a:t>
            </a:fld>
            <a:endParaRPr lang="en-SG"/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G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080783380"/>
              </p:ext>
            </p:extLst>
          </p:nvPr>
        </p:nvGraphicFramePr>
        <p:xfrm>
          <a:off x="1542182" y="1974465"/>
          <a:ext cx="92985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76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2197717"/>
              </p:ext>
            </p:extLst>
          </p:nvPr>
        </p:nvGraphicFramePr>
        <p:xfrm>
          <a:off x="6172200" y="2220733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6592440"/>
              </p:ext>
            </p:extLst>
          </p:nvPr>
        </p:nvGraphicFramePr>
        <p:xfrm>
          <a:off x="838200" y="2220733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Graphs </a:t>
            </a:r>
            <a:r>
              <a:rPr lang="en-SG" sz="2800" dirty="0" smtClean="0"/>
              <a:t>[Algae Cu</a:t>
            </a:r>
            <a:r>
              <a:rPr lang="en-SG" sz="2800" baseline="30000" dirty="0" smtClean="0"/>
              <a:t>2+ </a:t>
            </a:r>
            <a:r>
              <a:rPr lang="en-SG" sz="2800" dirty="0" smtClean="0"/>
              <a:t>Absorbed]</a:t>
            </a:r>
            <a:endParaRPr lang="en-SG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27</a:t>
            </a:fld>
            <a:endParaRPr lang="en-SG"/>
          </a:p>
        </p:txBody>
      </p:sp>
      <p:sp>
        <p:nvSpPr>
          <p:cNvPr id="3" name="TextBox 2"/>
          <p:cNvSpPr txBox="1"/>
          <p:nvPr/>
        </p:nvSpPr>
        <p:spPr>
          <a:xfrm>
            <a:off x="1813474" y="3182671"/>
            <a:ext cx="1109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dirty="0" smtClean="0"/>
              <a:t>P &gt; 0.05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9423932" y="3378081"/>
            <a:ext cx="129785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dirty="0" smtClean="0"/>
              <a:t>P &lt; 0.05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0043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Graphs </a:t>
            </a:r>
            <a:r>
              <a:rPr lang="en-SG" sz="2800" dirty="0" smtClean="0"/>
              <a:t>[Algae Biosorption Efficiency]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28</a:t>
            </a:fld>
            <a:endParaRPr lang="en-SG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303582"/>
              </p:ext>
            </p:extLst>
          </p:nvPr>
        </p:nvGraphicFramePr>
        <p:xfrm>
          <a:off x="6172200" y="2234844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6618108"/>
              </p:ext>
            </p:extLst>
          </p:nvPr>
        </p:nvGraphicFramePr>
        <p:xfrm>
          <a:off x="838200" y="2234844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13474" y="3182671"/>
            <a:ext cx="1109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dirty="0" smtClean="0"/>
              <a:t>P &gt; 0.05</a:t>
            </a:r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9423932" y="3378081"/>
            <a:ext cx="129785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dirty="0" smtClean="0"/>
              <a:t>P &lt; 0.05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1520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Graphs </a:t>
            </a:r>
            <a:r>
              <a:rPr lang="en-SG" sz="2800" dirty="0" smtClean="0"/>
              <a:t>[Algae Biosorption Capacity]</a:t>
            </a:r>
            <a:endParaRPr lang="en-SG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29</a:t>
            </a:fld>
            <a:endParaRPr lang="en-SG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9781894"/>
              </p:ext>
            </p:extLst>
          </p:nvPr>
        </p:nvGraphicFramePr>
        <p:xfrm>
          <a:off x="824089" y="2234844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6089541"/>
              </p:ext>
            </p:extLst>
          </p:nvPr>
        </p:nvGraphicFramePr>
        <p:xfrm>
          <a:off x="6158089" y="2234844"/>
          <a:ext cx="5181600" cy="4351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813474" y="3182671"/>
            <a:ext cx="1109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dirty="0" smtClean="0"/>
              <a:t>P &gt; 0.05</a:t>
            </a:r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9423932" y="3378081"/>
            <a:ext cx="129785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dirty="0" smtClean="0"/>
              <a:t>P &lt; 0.05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2368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Introduction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3</a:t>
            </a:fld>
            <a:endParaRPr lang="en-SG"/>
          </a:p>
        </p:txBody>
      </p:sp>
      <p:sp>
        <p:nvSpPr>
          <p:cNvPr id="9" name="Rechteck 6"/>
          <p:cNvSpPr/>
          <p:nvPr/>
        </p:nvSpPr>
        <p:spPr>
          <a:xfrm>
            <a:off x="1141385" y="2482253"/>
            <a:ext cx="2649071" cy="8896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400" dirty="0" smtClean="0">
                <a:latin typeface="Calibri Light" panose="020F0302020204030204" pitchFamily="34" charset="0"/>
              </a:rPr>
              <a:t>Rapid Industrialization</a:t>
            </a:r>
            <a:endParaRPr lang="en-SG" sz="2400" dirty="0">
              <a:latin typeface="Calibri Light" panose="020F0302020204030204" pitchFamily="34" charset="0"/>
            </a:endParaRPr>
          </a:p>
        </p:txBody>
      </p:sp>
      <p:sp>
        <p:nvSpPr>
          <p:cNvPr id="10" name="Pfeil nach rechts 7"/>
          <p:cNvSpPr/>
          <p:nvPr/>
        </p:nvSpPr>
        <p:spPr>
          <a:xfrm>
            <a:off x="4005608" y="2814386"/>
            <a:ext cx="564777" cy="376518"/>
          </a:xfrm>
          <a:prstGeom prst="rightArrow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hteck 8"/>
          <p:cNvSpPr/>
          <p:nvPr/>
        </p:nvSpPr>
        <p:spPr>
          <a:xfrm>
            <a:off x="4785536" y="2315829"/>
            <a:ext cx="2649071" cy="1222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 smtClean="0">
                <a:latin typeface="Calibri Light" panose="020F0302020204030204" pitchFamily="34" charset="0"/>
              </a:rPr>
              <a:t>Heavy metal pollution</a:t>
            </a:r>
            <a:endParaRPr lang="en-SG" sz="2800" dirty="0">
              <a:latin typeface="Calibri Light" panose="020F0302020204030204" pitchFamily="34" charset="0"/>
            </a:endParaRPr>
          </a:p>
        </p:txBody>
      </p:sp>
      <p:sp>
        <p:nvSpPr>
          <p:cNvPr id="12" name="Pfeil nach rechts 9"/>
          <p:cNvSpPr/>
          <p:nvPr/>
        </p:nvSpPr>
        <p:spPr>
          <a:xfrm>
            <a:off x="7649759" y="2814386"/>
            <a:ext cx="564777" cy="37651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hteck 10"/>
          <p:cNvSpPr/>
          <p:nvPr/>
        </p:nvSpPr>
        <p:spPr>
          <a:xfrm>
            <a:off x="8429689" y="2482253"/>
            <a:ext cx="2649071" cy="889608"/>
          </a:xfrm>
          <a:prstGeom prst="rect">
            <a:avLst/>
          </a:prstGeom>
          <a:solidFill>
            <a:srgbClr val="537FB5"/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Aquatic Environment</a:t>
            </a:r>
            <a:endParaRPr lang="en-SG" sz="28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4" name="Rechteck 12"/>
          <p:cNvSpPr/>
          <p:nvPr/>
        </p:nvSpPr>
        <p:spPr>
          <a:xfrm>
            <a:off x="842827" y="5817101"/>
            <a:ext cx="26994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Roboto" pitchFamily="2" charset="0"/>
                <a:ea typeface="Roboto" pitchFamily="2" charset="0"/>
              </a:rPr>
              <a:t>(</a:t>
            </a:r>
            <a:r>
              <a:rPr lang="en-SG" sz="1400" dirty="0" err="1">
                <a:latin typeface="Roboto" pitchFamily="2" charset="0"/>
                <a:ea typeface="Roboto" pitchFamily="2" charset="0"/>
              </a:rPr>
              <a:t>Bishnoi</a:t>
            </a:r>
            <a:r>
              <a:rPr lang="en-SG" sz="1400" dirty="0">
                <a:latin typeface="Roboto" pitchFamily="2" charset="0"/>
                <a:ea typeface="Roboto" pitchFamily="2" charset="0"/>
              </a:rPr>
              <a:t>, </a:t>
            </a:r>
            <a:r>
              <a:rPr lang="en-SG" sz="1400" dirty="0" err="1">
                <a:latin typeface="Roboto" pitchFamily="2" charset="0"/>
                <a:ea typeface="Roboto" pitchFamily="2" charset="0"/>
              </a:rPr>
              <a:t>Anju</a:t>
            </a:r>
            <a:r>
              <a:rPr lang="en-SG" sz="1400" dirty="0">
                <a:latin typeface="Roboto" pitchFamily="2" charset="0"/>
                <a:ea typeface="Roboto" pitchFamily="2" charset="0"/>
              </a:rPr>
              <a:t>, &amp; </a:t>
            </a:r>
            <a:r>
              <a:rPr lang="en-SG" sz="1400" dirty="0" err="1">
                <a:latin typeface="Roboto" pitchFamily="2" charset="0"/>
                <a:ea typeface="Roboto" pitchFamily="2" charset="0"/>
              </a:rPr>
              <a:t>Garima</a:t>
            </a:r>
            <a:r>
              <a:rPr lang="en-SG" sz="1400" dirty="0">
                <a:latin typeface="Roboto" pitchFamily="2" charset="0"/>
                <a:ea typeface="Roboto" pitchFamily="2" charset="0"/>
              </a:rPr>
              <a:t>, 2004)</a:t>
            </a:r>
            <a:endParaRPr lang="en-US" sz="14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5" name="Rechteck 8"/>
          <p:cNvSpPr/>
          <p:nvPr/>
        </p:nvSpPr>
        <p:spPr>
          <a:xfrm>
            <a:off x="6661190" y="4756423"/>
            <a:ext cx="2649071" cy="1344707"/>
          </a:xfrm>
          <a:prstGeom prst="rect">
            <a:avLst/>
          </a:prstGeom>
          <a:solidFill>
            <a:srgbClr val="99CC00"/>
          </a:solidFill>
          <a:ln>
            <a:solidFill>
              <a:srgbClr val="99CC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Extremely Toxic to aquatic animals</a:t>
            </a:r>
            <a:endParaRPr lang="en-SG" sz="28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16" name="Straight Arrow Connector 15"/>
          <p:cNvCxnSpPr>
            <a:endCxn id="15" idx="0"/>
          </p:cNvCxnSpPr>
          <p:nvPr/>
        </p:nvCxnSpPr>
        <p:spPr>
          <a:xfrm>
            <a:off x="6110072" y="3690117"/>
            <a:ext cx="1875653" cy="1066302"/>
          </a:xfrm>
          <a:prstGeom prst="straightConnector1">
            <a:avLst/>
          </a:prstGeom>
          <a:ln w="63500">
            <a:tailEnd type="triangle"/>
          </a:ln>
          <a:scene3d>
            <a:camera prst="obliqueTopRight"/>
            <a:lightRig rig="threePt" dir="tl"/>
          </a:scene3d>
          <a:sp3d>
            <a:bevelT w="0" h="0"/>
          </a:sp3d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5" idx="0"/>
          </p:cNvCxnSpPr>
          <p:nvPr/>
        </p:nvCxnSpPr>
        <p:spPr>
          <a:xfrm flipH="1">
            <a:off x="7985725" y="3507050"/>
            <a:ext cx="1768499" cy="1249373"/>
          </a:xfrm>
          <a:prstGeom prst="straightConnector1">
            <a:avLst/>
          </a:prstGeom>
          <a:ln w="63500">
            <a:tailEnd type="triangle"/>
          </a:ln>
          <a:effectLst/>
          <a:scene3d>
            <a:camera prst="obliqueTopRight"/>
            <a:lightRig rig="threePt" dir="tl"/>
          </a:scene3d>
          <a:sp3d>
            <a:bevelT w="0" h="0"/>
          </a:sp3d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Rechteck 10"/>
          <p:cNvSpPr/>
          <p:nvPr/>
        </p:nvSpPr>
        <p:spPr>
          <a:xfrm>
            <a:off x="6661189" y="3899604"/>
            <a:ext cx="2649071" cy="3997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 smtClean="0">
                <a:latin typeface="Calibri Light" panose="020F0302020204030204" pitchFamily="34" charset="0"/>
              </a:rPr>
              <a:t>Quickly Absorbed</a:t>
            </a:r>
            <a:endParaRPr lang="en-SG" sz="2400" dirty="0">
              <a:latin typeface="Calibri Light" panose="020F03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1384" y="3899604"/>
            <a:ext cx="3644151" cy="121457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scene3d>
            <a:camera prst="obliqueTopRight"/>
            <a:lightRig rig="threePt" dir="tl"/>
          </a:scene3d>
          <a:sp3d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itchFamily="34" charset="0"/>
              </a:rPr>
              <a:t>Current remediation techniques are expensive</a:t>
            </a:r>
          </a:p>
        </p:txBody>
      </p:sp>
      <p:sp>
        <p:nvSpPr>
          <p:cNvPr id="19" name="Pfeil nach rechts 7"/>
          <p:cNvSpPr/>
          <p:nvPr/>
        </p:nvSpPr>
        <p:spPr>
          <a:xfrm rot="12430817">
            <a:off x="5137387" y="4807226"/>
            <a:ext cx="1083023" cy="376518"/>
          </a:xfrm>
          <a:prstGeom prst="rightArrow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9606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1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4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8" grpId="0" animBg="1"/>
      <p:bldP spid="4" grpId="0" animBg="1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[Urchins Cu</a:t>
            </a:r>
            <a:r>
              <a:rPr lang="en-US" baseline="30000" dirty="0" smtClean="0"/>
              <a:t>2+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30</a:t>
            </a:fld>
            <a:endParaRPr lang="en-SG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4854050"/>
              </p:ext>
            </p:extLst>
          </p:nvPr>
        </p:nvGraphicFramePr>
        <p:xfrm>
          <a:off x="675622" y="2495176"/>
          <a:ext cx="5614614" cy="3631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641518"/>
              </p:ext>
            </p:extLst>
          </p:nvPr>
        </p:nvGraphicFramePr>
        <p:xfrm>
          <a:off x="198438" y="2405062"/>
          <a:ext cx="5413374" cy="3635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3774109"/>
              </p:ext>
            </p:extLst>
          </p:nvPr>
        </p:nvGraphicFramePr>
        <p:xfrm>
          <a:off x="5883275" y="2405062"/>
          <a:ext cx="6045200" cy="3635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3705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Analysis [Algae]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31</a:t>
            </a:fld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1656601" y="2086591"/>
            <a:ext cx="836107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500" dirty="0" smtClean="0"/>
              <a:t>In order to ensure that the difference in results between the live and dead are statistically significant, a statistical t-test was carried out.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84824" y="3417698"/>
            <a:ext cx="8794135" cy="2410741"/>
            <a:chOff x="1422400" y="2538184"/>
            <a:chExt cx="8794134" cy="3529567"/>
          </a:xfrm>
        </p:grpSpPr>
        <p:sp>
          <p:nvSpPr>
            <p:cNvPr id="7" name="Rectangle 6"/>
            <p:cNvSpPr/>
            <p:nvPr/>
          </p:nvSpPr>
          <p:spPr>
            <a:xfrm>
              <a:off x="1422400" y="2538184"/>
              <a:ext cx="4005943" cy="1583760"/>
            </a:xfrm>
            <a:prstGeom prst="rect">
              <a:avLst/>
            </a:prstGeom>
            <a:solidFill>
              <a:srgbClr val="99CC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400" dirty="0" smtClean="0"/>
                <a:t>P-value for 1.3ppm:</a:t>
              </a:r>
            </a:p>
            <a:p>
              <a:pPr algn="ctr"/>
              <a:r>
                <a:rPr lang="en-US" sz="2400" dirty="0" smtClean="0"/>
                <a:t>0.342</a:t>
              </a:r>
              <a:endParaRPr lang="en-SG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210591" y="2538184"/>
              <a:ext cx="4005943" cy="1583760"/>
            </a:xfrm>
            <a:prstGeom prst="rect">
              <a:avLst/>
            </a:prstGeom>
            <a:solidFill>
              <a:schemeClr val="accent4"/>
            </a:solidFill>
            <a:ln>
              <a:solidFill>
                <a:srgbClr val="FFFF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P-value for 25ppm:</a:t>
              </a:r>
            </a:p>
            <a:p>
              <a:pPr algn="ctr"/>
              <a:r>
                <a:rPr lang="en-US" sz="2400" dirty="0" smtClean="0"/>
                <a:t>0.002</a:t>
              </a:r>
              <a:endParaRPr lang="en-SG" sz="2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22400" y="5124547"/>
              <a:ext cx="2844800" cy="943204"/>
            </a:xfrm>
            <a:prstGeom prst="rect">
              <a:avLst/>
            </a:prstGeom>
            <a:solidFill>
              <a:schemeClr val="accent5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Not statistically significant</a:t>
              </a:r>
              <a:endParaRPr lang="en-SG" sz="2000" dirty="0"/>
            </a:p>
          </p:txBody>
        </p:sp>
        <p:sp>
          <p:nvSpPr>
            <p:cNvPr id="12" name="Rectangle 11"/>
            <p:cNvSpPr/>
            <p:nvPr/>
          </p:nvSpPr>
          <p:spPr>
            <a:xfrm rot="13606">
              <a:off x="7369879" y="5118921"/>
              <a:ext cx="2844800" cy="943204"/>
            </a:xfrm>
            <a:prstGeom prst="rect">
              <a:avLst/>
            </a:prstGeom>
            <a:solidFill>
              <a:schemeClr val="accent5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Statistically significant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 rot="4106424">
              <a:off x="8018358" y="4283553"/>
              <a:ext cx="1289335" cy="431800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ight Arrow 8"/>
            <p:cNvSpPr/>
            <p:nvPr/>
          </p:nvSpPr>
          <p:spPr>
            <a:xfrm rot="6623381">
              <a:off x="2588673" y="4333830"/>
              <a:ext cx="1172280" cy="431800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30569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Analysis [Urchins]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32</a:t>
            </a:fld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1656601" y="2086591"/>
            <a:ext cx="836107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500" dirty="0" smtClean="0"/>
              <a:t>In order to ensure that the difference in results obtained are statistically significant, a </a:t>
            </a:r>
            <a:r>
              <a:rPr lang="en-US" sz="2500" dirty="0" err="1" smtClean="0"/>
              <a:t>mann-whitney</a:t>
            </a:r>
            <a:r>
              <a:rPr lang="en-US" sz="2500" dirty="0" smtClean="0"/>
              <a:t> U-Test was carried out.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84824" y="3417698"/>
            <a:ext cx="8794135" cy="2410741"/>
            <a:chOff x="1422400" y="2538184"/>
            <a:chExt cx="8794134" cy="3529567"/>
          </a:xfrm>
        </p:grpSpPr>
        <p:sp>
          <p:nvSpPr>
            <p:cNvPr id="7" name="Rectangle 6"/>
            <p:cNvSpPr/>
            <p:nvPr/>
          </p:nvSpPr>
          <p:spPr>
            <a:xfrm>
              <a:off x="1422400" y="2538184"/>
              <a:ext cx="4005943" cy="158376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400" dirty="0" smtClean="0"/>
                <a:t>P-value for 1.3ppm:</a:t>
              </a:r>
            </a:p>
            <a:p>
              <a:pPr algn="ctr"/>
              <a:r>
                <a:rPr lang="en-US" sz="2400" dirty="0" smtClean="0"/>
                <a:t>0.0074</a:t>
              </a:r>
              <a:endParaRPr lang="en-SG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210591" y="2538184"/>
              <a:ext cx="4005943" cy="1583760"/>
            </a:xfrm>
            <a:prstGeom prst="rect">
              <a:avLst/>
            </a:prstGeom>
            <a:solidFill>
              <a:srgbClr val="21449B"/>
            </a:solidFill>
            <a:ln>
              <a:solidFill>
                <a:srgbClr val="FFFF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P-value for 25ppm:</a:t>
              </a:r>
            </a:p>
            <a:p>
              <a:pPr algn="ctr"/>
              <a:r>
                <a:rPr lang="en-US" sz="2400" dirty="0" smtClean="0"/>
                <a:t>0.0050</a:t>
              </a:r>
              <a:endParaRPr lang="en-SG" sz="2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22400" y="5124547"/>
              <a:ext cx="2844800" cy="943204"/>
            </a:xfrm>
            <a:prstGeom prst="rect">
              <a:avLst/>
            </a:prstGeom>
            <a:solidFill>
              <a:srgbClr val="99CC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</a:t>
              </a:r>
              <a:r>
                <a:rPr lang="en-US" sz="2000" dirty="0" smtClean="0"/>
                <a:t>tatistically significant</a:t>
              </a:r>
              <a:endParaRPr lang="en-SG" sz="2000" dirty="0"/>
            </a:p>
          </p:txBody>
        </p:sp>
        <p:sp>
          <p:nvSpPr>
            <p:cNvPr id="12" name="Rectangle 11"/>
            <p:cNvSpPr/>
            <p:nvPr/>
          </p:nvSpPr>
          <p:spPr>
            <a:xfrm rot="13606">
              <a:off x="7369879" y="5118921"/>
              <a:ext cx="2844800" cy="943204"/>
            </a:xfrm>
            <a:prstGeom prst="rect">
              <a:avLst/>
            </a:prstGeom>
            <a:solidFill>
              <a:srgbClr val="99CC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Statistically significant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 rot="4106424">
              <a:off x="8018358" y="4283553"/>
              <a:ext cx="1289335" cy="431800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ight Arrow 8"/>
            <p:cNvSpPr/>
            <p:nvPr/>
          </p:nvSpPr>
          <p:spPr>
            <a:xfrm rot="6623381">
              <a:off x="2588673" y="4333830"/>
              <a:ext cx="1172280" cy="431800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61049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 Conclusions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33</a:t>
            </a:fld>
            <a:endParaRPr lang="en-SG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13978680"/>
              </p:ext>
            </p:extLst>
          </p:nvPr>
        </p:nvGraphicFramePr>
        <p:xfrm>
          <a:off x="838200" y="213606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613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Applications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34</a:t>
            </a:fld>
            <a:endParaRPr lang="en-SG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56343" y="2065767"/>
            <a:ext cx="10479316" cy="16945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sz="2400" dirty="0" smtClean="0"/>
              <a:t>Through the use of live organisms instead of chemicals, the following can be achieved at </a:t>
            </a:r>
            <a:r>
              <a:rPr lang="en-SG" sz="2400" b="1" dirty="0" smtClean="0">
                <a:solidFill>
                  <a:srgbClr val="002060"/>
                </a:solidFill>
              </a:rPr>
              <a:t>low costs </a:t>
            </a:r>
            <a:r>
              <a:rPr lang="en-SG" sz="2400" dirty="0" smtClean="0"/>
              <a:t>and </a:t>
            </a:r>
            <a:r>
              <a:rPr lang="en-SG" sz="2400" b="1" dirty="0" smtClean="0">
                <a:solidFill>
                  <a:schemeClr val="accent4">
                    <a:lumMod val="75000"/>
                  </a:schemeClr>
                </a:solidFill>
              </a:rPr>
              <a:t>without huge impacts to the habitat</a:t>
            </a:r>
            <a:r>
              <a:rPr lang="en-SG" sz="2400" dirty="0" smtClean="0">
                <a:solidFill>
                  <a:schemeClr val="accent4">
                    <a:lumMod val="75000"/>
                  </a:schemeClr>
                </a:solidFill>
              </a:rPr>
              <a:t>: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734731546"/>
              </p:ext>
            </p:extLst>
          </p:nvPr>
        </p:nvGraphicFramePr>
        <p:xfrm>
          <a:off x="660402" y="3244735"/>
          <a:ext cx="10871201" cy="2789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155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Applications</a:t>
            </a:r>
            <a:endParaRPr lang="en-S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03829" y="2505915"/>
            <a:ext cx="10147301" cy="36707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Copper trials affirmed the bioremediation abilities of these </a:t>
            </a:r>
            <a:r>
              <a:rPr lang="en-US" sz="1800" dirty="0" smtClean="0"/>
              <a:t>organisms</a:t>
            </a:r>
            <a:r>
              <a:rPr lang="en-SG" sz="1800" dirty="0" smtClean="0"/>
              <a:t>.</a:t>
            </a:r>
            <a:br>
              <a:rPr lang="en-SG" sz="1800" dirty="0" smtClean="0"/>
            </a:br>
            <a:r>
              <a:rPr lang="en-SG" sz="1800" dirty="0" smtClean="0"/>
              <a:t/>
            </a:r>
            <a:br>
              <a:rPr lang="en-SG" sz="1800" dirty="0" smtClean="0"/>
            </a:br>
            <a:r>
              <a:rPr lang="en-SG" sz="1800" dirty="0" smtClean="0"/>
              <a:t>For </a:t>
            </a:r>
            <a:r>
              <a:rPr lang="en-SG" sz="1800" dirty="0"/>
              <a:t>commercial application of algal technology for optimal metal removal from wastewater, the emphasis needs to be on:</a:t>
            </a:r>
          </a:p>
          <a:p>
            <a:r>
              <a:rPr lang="en-SG" sz="1800" dirty="0"/>
              <a:t>Selection of strain with </a:t>
            </a:r>
            <a:r>
              <a:rPr lang="en-SG" sz="1800" dirty="0">
                <a:solidFill>
                  <a:srgbClr val="0070C0"/>
                </a:solidFill>
              </a:rPr>
              <a:t>high metal sorption capacity</a:t>
            </a:r>
            <a:r>
              <a:rPr lang="en-SG" sz="1800" dirty="0"/>
              <a:t> </a:t>
            </a:r>
          </a:p>
          <a:p>
            <a:r>
              <a:rPr lang="en-SG" sz="1800" dirty="0"/>
              <a:t>Adequate understanding of sorption </a:t>
            </a:r>
            <a:r>
              <a:rPr lang="en-SG" sz="1800" dirty="0" smtClean="0"/>
              <a:t>mechanisms</a:t>
            </a:r>
          </a:p>
          <a:p>
            <a:r>
              <a:rPr lang="en-SG" sz="1800" dirty="0" smtClean="0"/>
              <a:t>Economic feasibility</a:t>
            </a:r>
          </a:p>
          <a:p>
            <a:pPr marL="0" indent="0">
              <a:buNone/>
            </a:pPr>
            <a:r>
              <a:rPr lang="en-SG" sz="1800" dirty="0" smtClean="0"/>
              <a:t>By using </a:t>
            </a:r>
            <a:r>
              <a:rPr lang="en-SG" sz="1800" dirty="0">
                <a:solidFill>
                  <a:srgbClr val="2C9AE5"/>
                </a:solidFill>
              </a:rPr>
              <a:t>s</a:t>
            </a:r>
            <a:r>
              <a:rPr lang="en-SG" sz="1800" dirty="0" smtClean="0">
                <a:solidFill>
                  <a:srgbClr val="2C9AE5"/>
                </a:solidFill>
              </a:rPr>
              <a:t>ea </a:t>
            </a:r>
            <a:r>
              <a:rPr lang="en-SG" sz="1800" dirty="0">
                <a:solidFill>
                  <a:srgbClr val="2C9AE5"/>
                </a:solidFill>
              </a:rPr>
              <a:t>u</a:t>
            </a:r>
            <a:r>
              <a:rPr lang="en-SG" sz="1800" dirty="0" smtClean="0">
                <a:solidFill>
                  <a:srgbClr val="2C9AE5"/>
                </a:solidFill>
              </a:rPr>
              <a:t>rchins with algae</a:t>
            </a:r>
            <a:r>
              <a:rPr lang="en-SG" sz="1800" dirty="0" smtClean="0"/>
              <a:t>, we are using organisms of the same habitat which are progressive in the food chain, thereby increasing biosorption through bioaccumulation</a:t>
            </a:r>
            <a:endParaRPr lang="en-SG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745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Future Work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899" y="2484438"/>
            <a:ext cx="10147301" cy="3670767"/>
          </a:xfrm>
        </p:spPr>
        <p:txBody>
          <a:bodyPr>
            <a:normAutofit/>
          </a:bodyPr>
          <a:lstStyle/>
          <a:p>
            <a:r>
              <a:rPr lang="en-US" dirty="0" smtClean="0"/>
              <a:t>We shall continue to run our strontium tests using other methods to measure the final concentration (e.g. titration)</a:t>
            </a:r>
            <a:endParaRPr lang="en-SG" dirty="0" smtClean="0"/>
          </a:p>
          <a:p>
            <a:r>
              <a:rPr lang="en-SG" dirty="0" smtClean="0"/>
              <a:t>Extend to other species of algae and organisms</a:t>
            </a:r>
          </a:p>
          <a:p>
            <a:r>
              <a:rPr lang="en-SG" dirty="0" smtClean="0"/>
              <a:t>Using microalgae to increase overall surface area</a:t>
            </a:r>
            <a:r>
              <a:rPr lang="en-SG" dirty="0"/>
              <a:t> </a:t>
            </a:r>
            <a:r>
              <a:rPr lang="en-SG" dirty="0" smtClean="0"/>
              <a:t>for absorption</a:t>
            </a:r>
          </a:p>
          <a:p>
            <a:r>
              <a:rPr lang="en-SG" dirty="0" smtClean="0"/>
              <a:t>Using other plant materials or crustaceans</a:t>
            </a:r>
          </a:p>
          <a:p>
            <a:r>
              <a:rPr lang="en-SG" dirty="0" smtClean="0"/>
              <a:t>Building a bioreactor to remove heavy metal ions from the water at lower cost</a:t>
            </a:r>
          </a:p>
          <a:p>
            <a:endParaRPr lang="en-SG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36</a:t>
            </a:fld>
            <a:endParaRPr lang="en-SG"/>
          </a:p>
        </p:txBody>
      </p:sp>
      <p:pic>
        <p:nvPicPr>
          <p:cNvPr id="1026" name="Picture 2" descr="http://www.horsesforsources.com/wp-content/uploads/2011/05/The-present-of-work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73"/>
          <a:stretch/>
        </p:blipFill>
        <p:spPr bwMode="auto">
          <a:xfrm>
            <a:off x="8928615" y="5449365"/>
            <a:ext cx="1771135" cy="115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007593" y="6611779"/>
            <a:ext cx="14461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000" dirty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horsesforsources.com</a:t>
            </a:r>
          </a:p>
        </p:txBody>
      </p:sp>
    </p:spTree>
    <p:extLst>
      <p:ext uri="{BB962C8B-B14F-4D97-AF65-F5344CB8AC3E}">
        <p14:creationId xmlns:p14="http://schemas.microsoft.com/office/powerpoint/2010/main" val="335789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References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37</a:t>
            </a:fld>
            <a:endParaRPr lang="en-SG"/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701723" y="1983492"/>
            <a:ext cx="10788556" cy="4852632"/>
          </a:xfrm>
          <a:prstGeom prst="rect">
            <a:avLst/>
          </a:prstGeom>
          <a:ln>
            <a:noFill/>
          </a:ln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3600" lvl="1" indent="-457200">
              <a:spcBef>
                <a:spcPts val="600"/>
              </a:spcBef>
              <a:buNone/>
            </a:pPr>
            <a:r>
              <a:rPr lang="en-SG" sz="1050" dirty="0"/>
              <a:t>Bielmyer, G. K., Brix, K. V., Capo, T. R., &amp; </a:t>
            </a:r>
            <a:r>
              <a:rPr lang="en-SG" sz="1050" dirty="0" err="1"/>
              <a:t>Grosell</a:t>
            </a:r>
            <a:r>
              <a:rPr lang="en-SG" sz="1050" dirty="0"/>
              <a:t>, M. (2005). The effects of metals on embryo-larval and adult life stages of the sea urchin, </a:t>
            </a:r>
            <a:r>
              <a:rPr lang="en-SG" sz="1050" i="1" dirty="0" err="1"/>
              <a:t>Diadema</a:t>
            </a:r>
            <a:r>
              <a:rPr lang="en-SG" sz="1050" i="1" dirty="0"/>
              <a:t> </a:t>
            </a:r>
            <a:r>
              <a:rPr lang="en-SG" sz="1050" i="1" dirty="0" err="1"/>
              <a:t>antillarum</a:t>
            </a:r>
            <a:r>
              <a:rPr lang="en-SG" sz="1050" dirty="0"/>
              <a:t>. </a:t>
            </a:r>
            <a:r>
              <a:rPr lang="en-SG" sz="1050" i="1" dirty="0"/>
              <a:t>Aquatic toxicology (Amsterdam, Netherlands)</a:t>
            </a:r>
            <a:r>
              <a:rPr lang="en-SG" sz="1050" dirty="0"/>
              <a:t>, </a:t>
            </a:r>
            <a:r>
              <a:rPr lang="en-SG" sz="1050" i="1" dirty="0"/>
              <a:t>74</a:t>
            </a:r>
            <a:r>
              <a:rPr lang="en-SG" sz="1050" dirty="0"/>
              <a:t>(3), 254–263. doi:10.1016/j.aquatox.2005.05.016</a:t>
            </a:r>
          </a:p>
          <a:p>
            <a:pPr marL="633600" lvl="1" indent="-457200">
              <a:spcBef>
                <a:spcPts val="600"/>
              </a:spcBef>
              <a:buNone/>
            </a:pPr>
            <a:r>
              <a:rPr lang="en-SG" sz="1050" i="1" dirty="0" err="1"/>
              <a:t>Bioconcentration</a:t>
            </a:r>
            <a:r>
              <a:rPr lang="en-SG" sz="1050" i="1" dirty="0"/>
              <a:t> factors (BCFs) for aquatic organisms</a:t>
            </a:r>
            <a:r>
              <a:rPr lang="en-SG" sz="1050" dirty="0"/>
              <a:t>. (</a:t>
            </a:r>
            <a:r>
              <a:rPr lang="en-SG" sz="1050" dirty="0" err="1"/>
              <a:t>n.d.</a:t>
            </a:r>
            <a:r>
              <a:rPr lang="en-SG" sz="1050" dirty="0"/>
              <a:t>). Retrieved from http://uwrl.usu.edu/www/doucette/6730/CEE%205730%20BCF%20lec%209-1.pdf</a:t>
            </a:r>
          </a:p>
          <a:p>
            <a:pPr marL="633600" lvl="1" indent="-457200">
              <a:spcBef>
                <a:spcPts val="600"/>
              </a:spcBef>
              <a:buNone/>
            </a:pPr>
            <a:r>
              <a:rPr lang="en-SG" sz="1050" dirty="0" err="1"/>
              <a:t>Bishnoi</a:t>
            </a:r>
            <a:r>
              <a:rPr lang="en-SG" sz="1050" dirty="0"/>
              <a:t>, N. R., </a:t>
            </a:r>
            <a:r>
              <a:rPr lang="en-SG" sz="1050" dirty="0" err="1"/>
              <a:t>Anju</a:t>
            </a:r>
            <a:r>
              <a:rPr lang="en-SG" sz="1050" dirty="0"/>
              <a:t>, P., &amp; </a:t>
            </a:r>
            <a:r>
              <a:rPr lang="en-SG" sz="1050" dirty="0" err="1"/>
              <a:t>Garima</a:t>
            </a:r>
            <a:r>
              <a:rPr lang="en-SG" sz="1050" dirty="0"/>
              <a:t>. (2004). Biosorption of copper from aqueous solution using algal biomass. </a:t>
            </a:r>
            <a:r>
              <a:rPr lang="en-SG" sz="1050" i="1" dirty="0"/>
              <a:t>Journal of Scientific &amp; Industrial Research</a:t>
            </a:r>
            <a:r>
              <a:rPr lang="en-SG" sz="1050" dirty="0"/>
              <a:t>, </a:t>
            </a:r>
            <a:r>
              <a:rPr lang="en-SG" sz="1050" i="1" dirty="0"/>
              <a:t>63</a:t>
            </a:r>
            <a:r>
              <a:rPr lang="en-SG" sz="1050" dirty="0"/>
              <a:t>(October 2004), 813–816.</a:t>
            </a:r>
          </a:p>
          <a:p>
            <a:pPr marL="633600" lvl="1" indent="-457200">
              <a:spcBef>
                <a:spcPts val="600"/>
              </a:spcBef>
              <a:buNone/>
            </a:pPr>
            <a:r>
              <a:rPr lang="en-SG" sz="1050" dirty="0" err="1"/>
              <a:t>Bunghez</a:t>
            </a:r>
            <a:r>
              <a:rPr lang="en-SG" sz="1050" dirty="0"/>
              <a:t>, I.-R., Ion, R.-M., </a:t>
            </a:r>
            <a:r>
              <a:rPr lang="en-SG" sz="1050" dirty="0" err="1"/>
              <a:t>Dumitriu</a:t>
            </a:r>
            <a:r>
              <a:rPr lang="en-SG" sz="1050" dirty="0"/>
              <a:t>, I., &amp; </a:t>
            </a:r>
            <a:r>
              <a:rPr lang="en-SG" sz="1050" dirty="0" err="1"/>
              <a:t>Fierascu</a:t>
            </a:r>
            <a:r>
              <a:rPr lang="en-SG" sz="1050" dirty="0"/>
              <a:t>, R.-C. (2010). Heavy Metal Ions Depollution by Marine Natural Products. </a:t>
            </a:r>
            <a:r>
              <a:rPr lang="en-SG" sz="1050" i="1" dirty="0"/>
              <a:t>Journal of Science and Arts</a:t>
            </a:r>
            <a:r>
              <a:rPr lang="en-SG" sz="1050" dirty="0"/>
              <a:t>, </a:t>
            </a:r>
            <a:r>
              <a:rPr lang="en-SG" sz="1050" i="1" dirty="0"/>
              <a:t>1</a:t>
            </a:r>
            <a:r>
              <a:rPr lang="en-SG" sz="1050" dirty="0"/>
              <a:t>(12), 73–78.</a:t>
            </a:r>
          </a:p>
          <a:p>
            <a:pPr marL="633600" lvl="1" indent="-457200">
              <a:spcBef>
                <a:spcPts val="600"/>
              </a:spcBef>
              <a:buNone/>
            </a:pPr>
            <a:r>
              <a:rPr lang="en-SG" sz="1050" dirty="0" err="1"/>
              <a:t>Casacuberta</a:t>
            </a:r>
            <a:r>
              <a:rPr lang="en-SG" sz="1050" dirty="0"/>
              <a:t>, N., Masque, P., Garcia-Orellana, J., Garcia-</a:t>
            </a:r>
            <a:r>
              <a:rPr lang="en-SG" sz="1050" dirty="0" err="1"/>
              <a:t>Tenorio</a:t>
            </a:r>
            <a:r>
              <a:rPr lang="en-SG" sz="1050" dirty="0"/>
              <a:t>, R., &amp; </a:t>
            </a:r>
            <a:r>
              <a:rPr lang="en-SG" sz="1050" dirty="0" err="1"/>
              <a:t>Buesseler</a:t>
            </a:r>
            <a:r>
              <a:rPr lang="en-SG" sz="1050" dirty="0"/>
              <a:t>, K. O. (2013). 90Sr and 89Sr in seawater oﬀ Japan as a consequence of the Fukushima </a:t>
            </a:r>
            <a:r>
              <a:rPr lang="en-SG" sz="1050" dirty="0" err="1"/>
              <a:t>Dai-ichi</a:t>
            </a:r>
            <a:r>
              <a:rPr lang="en-SG" sz="1050" dirty="0"/>
              <a:t> nuclear accident. </a:t>
            </a:r>
            <a:r>
              <a:rPr lang="en-SG" sz="1050" i="1" dirty="0" err="1"/>
              <a:t>Biogeosciences</a:t>
            </a:r>
            <a:r>
              <a:rPr lang="en-SG" sz="1050" dirty="0"/>
              <a:t>, </a:t>
            </a:r>
            <a:r>
              <a:rPr lang="en-SG" sz="1050" i="1" dirty="0"/>
              <a:t>10</a:t>
            </a:r>
            <a:r>
              <a:rPr lang="en-SG" sz="1050" dirty="0"/>
              <a:t>, 3649–3659. doi:10.5194/bg-10-3649-2013</a:t>
            </a:r>
          </a:p>
          <a:p>
            <a:pPr marL="633600" lvl="1" indent="-457200">
              <a:spcBef>
                <a:spcPts val="600"/>
              </a:spcBef>
              <a:buNone/>
            </a:pPr>
            <a:r>
              <a:rPr lang="en-SG" sz="1050" dirty="0"/>
              <a:t>Fu, Y. Q., Li, S., Zhu, H. Y., Jiang, R., &amp; Yin, L. F. (2012). Biosorption of copper from aqueous solutions by </a:t>
            </a:r>
            <a:r>
              <a:rPr lang="en-SG" sz="1050" dirty="0" err="1"/>
              <a:t>mycelial</a:t>
            </a:r>
            <a:r>
              <a:rPr lang="en-SG" sz="1050" dirty="0"/>
              <a:t> pellets of </a:t>
            </a:r>
            <a:r>
              <a:rPr lang="en-SG" sz="1050" dirty="0" err="1"/>
              <a:t>rhizopus</a:t>
            </a:r>
            <a:r>
              <a:rPr lang="en-SG" sz="1050" dirty="0"/>
              <a:t> </a:t>
            </a:r>
            <a:r>
              <a:rPr lang="en-SG" sz="1050" dirty="0" err="1"/>
              <a:t>oryzae</a:t>
            </a:r>
            <a:r>
              <a:rPr lang="en-SG" sz="1050" dirty="0"/>
              <a:t>. </a:t>
            </a:r>
            <a:r>
              <a:rPr lang="en-SG" sz="1050" i="1" dirty="0"/>
              <a:t>African Journal of Biotechnology</a:t>
            </a:r>
            <a:r>
              <a:rPr lang="en-SG" sz="1050" dirty="0"/>
              <a:t>, </a:t>
            </a:r>
            <a:r>
              <a:rPr lang="en-SG" sz="1050" i="1" dirty="0"/>
              <a:t>11</a:t>
            </a:r>
            <a:r>
              <a:rPr lang="en-SG" sz="1050" dirty="0"/>
              <a:t>(6), 1403–1411.</a:t>
            </a:r>
          </a:p>
          <a:p>
            <a:pPr marL="633600" lvl="1" indent="-457200">
              <a:spcBef>
                <a:spcPts val="600"/>
              </a:spcBef>
              <a:buNone/>
            </a:pPr>
            <a:r>
              <a:rPr lang="en-SG" sz="1050" dirty="0"/>
              <a:t>Kumar, J. I. N., &amp; </a:t>
            </a:r>
            <a:r>
              <a:rPr lang="en-SG" sz="1050" dirty="0" err="1"/>
              <a:t>Oommen</a:t>
            </a:r>
            <a:r>
              <a:rPr lang="en-SG" sz="1050" dirty="0"/>
              <a:t>, C. (2010). Removal of heavy metals by biosorption using freshwater alga </a:t>
            </a:r>
            <a:r>
              <a:rPr lang="en-SG" sz="1050" i="1" dirty="0"/>
              <a:t>Spirogyra </a:t>
            </a:r>
            <a:r>
              <a:rPr lang="en-SG" sz="1050" i="1" dirty="0" err="1"/>
              <a:t>hyalina</a:t>
            </a:r>
            <a:r>
              <a:rPr lang="en-SG" sz="1050" dirty="0"/>
              <a:t>. </a:t>
            </a:r>
            <a:r>
              <a:rPr lang="en-SG" sz="1050" i="1" dirty="0"/>
              <a:t>Journal of Environmental Biology</a:t>
            </a:r>
            <a:r>
              <a:rPr lang="en-SG" sz="1050" dirty="0"/>
              <a:t>, (January 2012), 27 – 31.</a:t>
            </a:r>
          </a:p>
          <a:p>
            <a:pPr marL="633600" lvl="1" indent="-457200">
              <a:spcBef>
                <a:spcPts val="600"/>
              </a:spcBef>
              <a:buNone/>
            </a:pPr>
            <a:r>
              <a:rPr lang="en-SG" sz="1050" dirty="0"/>
              <a:t>Large-Scale Production of Biofuels Made From Algae Poses Sustainability Concerns; Further Innovations Needed to Reach Full Potential. (2012, October 24). </a:t>
            </a:r>
            <a:r>
              <a:rPr lang="en-SG" sz="1050" i="1" dirty="0"/>
              <a:t>National-Academies.org | Newsroom</a:t>
            </a:r>
            <a:r>
              <a:rPr lang="en-SG" sz="1050" dirty="0"/>
              <a:t>. Retrieved November 9, 2013, from http://www8.nationalacademies.org/onpinews/newsitem.aspx?RecordID=13437</a:t>
            </a:r>
          </a:p>
          <a:p>
            <a:pPr marL="633600" lvl="1" indent="-457200">
              <a:spcBef>
                <a:spcPts val="600"/>
              </a:spcBef>
              <a:buNone/>
            </a:pPr>
            <a:r>
              <a:rPr lang="en-SG" sz="1050" dirty="0"/>
              <a:t>Mehta, S. K., &amp; Gaur, J. P. (2005). Use of algae for removing heavy metal ions from wastewater: progress and prospects. </a:t>
            </a:r>
            <a:r>
              <a:rPr lang="en-SG" sz="1050" i="1" dirty="0"/>
              <a:t>Critical reviews in biotechnology</a:t>
            </a:r>
            <a:r>
              <a:rPr lang="en-SG" sz="1050" dirty="0"/>
              <a:t>, </a:t>
            </a:r>
            <a:r>
              <a:rPr lang="en-SG" sz="1050" i="1" dirty="0"/>
              <a:t>25</a:t>
            </a:r>
            <a:r>
              <a:rPr lang="en-SG" sz="1050" dirty="0"/>
              <a:t>(3), 113–152. doi:10.1080/07388550500248571</a:t>
            </a:r>
          </a:p>
          <a:p>
            <a:pPr marL="633600" lvl="1" indent="-457200">
              <a:spcBef>
                <a:spcPts val="600"/>
              </a:spcBef>
              <a:buNone/>
            </a:pPr>
            <a:r>
              <a:rPr lang="en-SG" sz="1050" dirty="0"/>
              <a:t>Neal Blossom. (</a:t>
            </a:r>
            <a:r>
              <a:rPr lang="en-SG" sz="1050" dirty="0" err="1"/>
              <a:t>n.d.</a:t>
            </a:r>
            <a:r>
              <a:rPr lang="en-SG" sz="1050" dirty="0"/>
              <a:t>). Copper in the Ocean Environment.</a:t>
            </a:r>
          </a:p>
          <a:p>
            <a:pPr marL="633600" lvl="1" indent="-457200">
              <a:spcBef>
                <a:spcPts val="600"/>
              </a:spcBef>
              <a:buNone/>
            </a:pPr>
            <a:r>
              <a:rPr lang="en-SG" sz="1050" dirty="0"/>
              <a:t>Pérez-Rama, M., </a:t>
            </a:r>
            <a:r>
              <a:rPr lang="en-SG" sz="1050" dirty="0" err="1"/>
              <a:t>Abalde</a:t>
            </a:r>
            <a:r>
              <a:rPr lang="en-SG" sz="1050" dirty="0"/>
              <a:t> Alonso, J., </a:t>
            </a:r>
            <a:r>
              <a:rPr lang="en-SG" sz="1050" dirty="0" err="1"/>
              <a:t>Herrero</a:t>
            </a:r>
            <a:r>
              <a:rPr lang="en-SG" sz="1050" dirty="0"/>
              <a:t> </a:t>
            </a:r>
            <a:r>
              <a:rPr lang="en-SG" sz="1050" dirty="0" err="1"/>
              <a:t>López</a:t>
            </a:r>
            <a:r>
              <a:rPr lang="en-SG" sz="1050" dirty="0"/>
              <a:t>, C., &amp; Torres </a:t>
            </a:r>
            <a:r>
              <a:rPr lang="en-SG" sz="1050" dirty="0" err="1"/>
              <a:t>Vaamonde</a:t>
            </a:r>
            <a:r>
              <a:rPr lang="en-SG" sz="1050" dirty="0"/>
              <a:t>, E. (2002). Cadmium removal by living cells of the marine microalga </a:t>
            </a:r>
            <a:r>
              <a:rPr lang="en-SG" sz="1050" i="1" dirty="0" err="1"/>
              <a:t>Tetraselmis</a:t>
            </a:r>
            <a:r>
              <a:rPr lang="en-SG" sz="1050" i="1" dirty="0"/>
              <a:t> </a:t>
            </a:r>
            <a:r>
              <a:rPr lang="en-SG" sz="1050" i="1" dirty="0" err="1"/>
              <a:t>suecica</a:t>
            </a:r>
            <a:r>
              <a:rPr lang="en-SG" sz="1050" dirty="0"/>
              <a:t>. </a:t>
            </a:r>
            <a:r>
              <a:rPr lang="en-SG" sz="1050" i="1" dirty="0" err="1"/>
              <a:t>Bioresource</a:t>
            </a:r>
            <a:r>
              <a:rPr lang="en-SG" sz="1050" i="1" dirty="0"/>
              <a:t> Technology</a:t>
            </a:r>
            <a:r>
              <a:rPr lang="en-SG" sz="1050" dirty="0"/>
              <a:t>, </a:t>
            </a:r>
            <a:r>
              <a:rPr lang="en-SG" sz="1050" i="1" dirty="0"/>
              <a:t>84</a:t>
            </a:r>
            <a:r>
              <a:rPr lang="en-SG" sz="1050" dirty="0"/>
              <a:t>(3), 265–270. doi:10.1016/S0960-8524(02)00045-7</a:t>
            </a:r>
          </a:p>
          <a:p>
            <a:pPr marL="633600" lvl="1" indent="-457200">
              <a:spcBef>
                <a:spcPts val="600"/>
              </a:spcBef>
              <a:buNone/>
            </a:pPr>
            <a:r>
              <a:rPr lang="en-SG" sz="1050" dirty="0"/>
              <a:t>Suresh, B., &amp; </a:t>
            </a:r>
            <a:r>
              <a:rPr lang="en-SG" sz="1050" dirty="0" err="1"/>
              <a:t>Ravishankar</a:t>
            </a:r>
            <a:r>
              <a:rPr lang="en-SG" sz="1050" dirty="0"/>
              <a:t>, G. A. (2004). Phytoremediation--a novel and promising approach for environmental clean-up. </a:t>
            </a:r>
            <a:r>
              <a:rPr lang="en-SG" sz="1050" i="1" dirty="0"/>
              <a:t>Critical reviews in biotechnology</a:t>
            </a:r>
            <a:r>
              <a:rPr lang="en-SG" sz="1050" dirty="0"/>
              <a:t>, </a:t>
            </a:r>
            <a:r>
              <a:rPr lang="en-SG" sz="1050" i="1" dirty="0"/>
              <a:t>24</a:t>
            </a:r>
            <a:r>
              <a:rPr lang="en-SG" sz="1050" dirty="0"/>
              <a:t>(2-3), 97–124. doi:10.1080/07388550490493627</a:t>
            </a:r>
          </a:p>
          <a:p>
            <a:pPr marL="633600" lvl="1" indent="-457200">
              <a:spcBef>
                <a:spcPts val="600"/>
              </a:spcBef>
              <a:buNone/>
            </a:pPr>
            <a:r>
              <a:rPr lang="en-SG" sz="1050" dirty="0"/>
              <a:t>US EPA, O. (</a:t>
            </a:r>
            <a:r>
              <a:rPr lang="en-SG" sz="1050" dirty="0" err="1"/>
              <a:t>n.d.</a:t>
            </a:r>
            <a:r>
              <a:rPr lang="en-SG" sz="1050" dirty="0"/>
              <a:t>). Basic Information about Copper in Drinking Water. Retrieved November 15, 2013, from http://water.epa.gov/drink/contaminants/basicinformation/copper.cfm</a:t>
            </a:r>
            <a:endParaRPr lang="en-SG" sz="105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9811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723545" y="4917204"/>
            <a:ext cx="9468455" cy="9144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5400" dirty="0" smtClean="0">
                <a:solidFill>
                  <a:srgbClr val="333333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Any Questions?</a:t>
            </a:r>
            <a:endParaRPr lang="en-SG" sz="5400" dirty="0">
              <a:solidFill>
                <a:srgbClr val="333333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17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Image References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1600" dirty="0" smtClean="0"/>
              <a:t>Cover Photo: </a:t>
            </a:r>
            <a:r>
              <a:rPr lang="en-SG" sz="1600" dirty="0" err="1" smtClean="0"/>
              <a:t>Ulva</a:t>
            </a:r>
            <a:r>
              <a:rPr lang="en-SG" sz="1600" dirty="0"/>
              <a:t> </a:t>
            </a:r>
            <a:r>
              <a:rPr lang="en-SG" sz="1600" dirty="0" smtClean="0">
                <a:hlinkClick r:id="rId2"/>
              </a:rPr>
              <a:t>http://protistaproject.weebly.com/uploads/1/2/2/7/12279313/516921448_orig.jpg</a:t>
            </a:r>
            <a:endParaRPr lang="en-SG" sz="1600" dirty="0" smtClean="0"/>
          </a:p>
          <a:p>
            <a:r>
              <a:rPr lang="en-SG" sz="1600" dirty="0">
                <a:hlinkClick r:id="rId3"/>
              </a:rPr>
              <a:t>http://</a:t>
            </a:r>
            <a:r>
              <a:rPr lang="en-SG" sz="1600" dirty="0" smtClean="0">
                <a:hlinkClick r:id="rId3"/>
              </a:rPr>
              <a:t>www.horsesforsources.com/wp-content/uploads/2011/05/The-present-of-work.jpg</a:t>
            </a:r>
            <a:endParaRPr lang="en-SG" sz="1600" dirty="0" smtClean="0"/>
          </a:p>
          <a:p>
            <a:r>
              <a:rPr lang="en-SG" sz="1600" dirty="0">
                <a:hlinkClick r:id="rId4"/>
              </a:rPr>
              <a:t>http://</a:t>
            </a:r>
            <a:r>
              <a:rPr lang="en-SG" sz="1600" dirty="0" smtClean="0">
                <a:hlinkClick r:id="rId4"/>
              </a:rPr>
              <a:t>rarecrossfit.com/wp-content/uploads/2013/07/limitations.jpg</a:t>
            </a:r>
            <a:endParaRPr lang="en-SG" sz="1600" dirty="0" smtClean="0"/>
          </a:p>
          <a:p>
            <a:endParaRPr lang="en-SG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489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SG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idx="1"/>
          </p:nvPr>
        </p:nvSpPr>
        <p:spPr>
          <a:xfrm>
            <a:off x="839789" y="2235486"/>
            <a:ext cx="5157787" cy="503805"/>
          </a:xfrm>
          <a:solidFill>
            <a:srgbClr val="99CC00"/>
          </a:solidFill>
          <a:ln>
            <a:solidFill>
              <a:srgbClr val="FFFF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Algae (</a:t>
            </a:r>
            <a:r>
              <a:rPr lang="en-US" i="1" dirty="0">
                <a:solidFill>
                  <a:schemeClr val="tx1"/>
                </a:solidFill>
              </a:rPr>
              <a:t>Ulva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5" name="Inhaltsplatzhalter 14"/>
          <p:cNvSpPr>
            <a:spLocks noGrp="1"/>
          </p:cNvSpPr>
          <p:nvPr>
            <p:ph sz="half" idx="2"/>
          </p:nvPr>
        </p:nvSpPr>
        <p:spPr>
          <a:xfrm>
            <a:off x="839789" y="2944223"/>
            <a:ext cx="5157787" cy="3594832"/>
          </a:xfrm>
        </p:spPr>
        <p:txBody>
          <a:bodyPr/>
          <a:lstStyle/>
          <a:p>
            <a:r>
              <a:rPr lang="en-SG" dirty="0"/>
              <a:t>Large group of photoautotrophic organisms</a:t>
            </a:r>
          </a:p>
          <a:p>
            <a:pPr lvl="0"/>
            <a:r>
              <a:rPr lang="en-SG" dirty="0"/>
              <a:t>Can survive in various kinds of conditions and are extremely easy to </a:t>
            </a:r>
            <a:r>
              <a:rPr lang="en-SG" dirty="0" smtClean="0"/>
              <a:t>grow</a:t>
            </a:r>
            <a:endParaRPr lang="en-SG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3"/>
          </p:nvPr>
        </p:nvSpPr>
        <p:spPr>
          <a:xfrm>
            <a:off x="6172202" y="2210296"/>
            <a:ext cx="5183188" cy="554185"/>
          </a:xfrm>
          <a:solidFill>
            <a:srgbClr val="2C9AE5"/>
          </a:solidFill>
          <a:ln>
            <a:solidFill>
              <a:srgbClr val="FFFF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Sea </a:t>
            </a:r>
            <a:r>
              <a:rPr lang="en-US" dirty="0" smtClean="0">
                <a:solidFill>
                  <a:schemeClr val="tx1"/>
                </a:solidFill>
              </a:rPr>
              <a:t>Urchins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i="1" dirty="0" err="1">
                <a:solidFill>
                  <a:schemeClr val="tx1"/>
                </a:solidFill>
              </a:rPr>
              <a:t>Lytechinus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variegatus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Inhaltsplatzhalter 16"/>
          <p:cNvSpPr>
            <a:spLocks noGrp="1"/>
          </p:cNvSpPr>
          <p:nvPr>
            <p:ph sz="quarter" idx="4"/>
          </p:nvPr>
        </p:nvSpPr>
        <p:spPr>
          <a:xfrm>
            <a:off x="6172202" y="2915662"/>
            <a:ext cx="5183188" cy="3954315"/>
          </a:xfrm>
        </p:spPr>
        <p:txBody>
          <a:bodyPr/>
          <a:lstStyle/>
          <a:p>
            <a:r>
              <a:rPr lang="en-US" dirty="0" err="1"/>
              <a:t>Biotransform</a:t>
            </a:r>
            <a:endParaRPr lang="en-US" dirty="0"/>
          </a:p>
          <a:p>
            <a:r>
              <a:rPr lang="en-US" dirty="0"/>
              <a:t>Readily absorb heavy metals from water</a:t>
            </a:r>
          </a:p>
          <a:p>
            <a:r>
              <a:rPr lang="en-US" dirty="0"/>
              <a:t>Have CaCO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 smtClean="0"/>
              <a:t>spines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4</a:t>
            </a:fld>
            <a:endParaRPr lang="en-SG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856936" y="4681327"/>
            <a:ext cx="3626805" cy="161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856936" y="2402035"/>
            <a:ext cx="3626805" cy="161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Shape 37"/>
          <p:cNvSpPr/>
          <p:nvPr/>
        </p:nvSpPr>
        <p:spPr>
          <a:xfrm>
            <a:off x="3571438" y="4450126"/>
            <a:ext cx="1788705" cy="152578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SG"/>
          </a:p>
        </p:txBody>
      </p:sp>
      <p:sp>
        <p:nvSpPr>
          <p:cNvPr id="18" name="Shape 38"/>
          <p:cNvSpPr txBox="1"/>
          <p:nvPr/>
        </p:nvSpPr>
        <p:spPr>
          <a:xfrm>
            <a:off x="3581400" y="6033798"/>
            <a:ext cx="2076965" cy="399553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200" u="sng" dirty="0" smtClean="0">
                <a:solidFill>
                  <a:schemeClr val="hlink"/>
                </a:solidFill>
                <a:latin typeface="Roboto" pitchFamily="2" charset="0"/>
                <a:ea typeface="Roboto" pitchFamily="2" charset="0"/>
                <a:cs typeface="Roboto"/>
                <a:sym typeface="Roboto"/>
                <a:hlinkClick r:id="rId3"/>
              </a:rPr>
              <a:t>www.microscopy-uk.org.uk</a:t>
            </a:r>
            <a:endParaRPr lang="en" sz="1200" u="sng" dirty="0">
              <a:solidFill>
                <a:schemeClr val="hlink"/>
              </a:solidFill>
              <a:latin typeface="Roboto" pitchFamily="2" charset="0"/>
              <a:ea typeface="Roboto" pitchFamily="2" charset="0"/>
              <a:cs typeface="Roboto"/>
              <a:sym typeface="Roboto"/>
              <a:hlinkClick r:id="rId3"/>
            </a:endParaRPr>
          </a:p>
        </p:txBody>
      </p:sp>
      <p:pic>
        <p:nvPicPr>
          <p:cNvPr id="3" name="Picture 2" descr="photo 2-13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2" r="17198"/>
          <a:stretch/>
        </p:blipFill>
        <p:spPr>
          <a:xfrm rot="5400000">
            <a:off x="9261542" y="4139211"/>
            <a:ext cx="1960955" cy="237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5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Rationale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For this project, we will be working on</a:t>
            </a:r>
            <a:r>
              <a:rPr lang="en-SG" dirty="0" smtClean="0"/>
              <a:t>: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40</a:t>
            </a:fld>
            <a:endParaRPr lang="en-SG"/>
          </a:p>
        </p:txBody>
      </p:sp>
      <p:sp>
        <p:nvSpPr>
          <p:cNvPr id="6" name="Rectangle 5"/>
          <p:cNvSpPr/>
          <p:nvPr/>
        </p:nvSpPr>
        <p:spPr>
          <a:xfrm>
            <a:off x="2007359" y="3199144"/>
            <a:ext cx="3220872" cy="1692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dirty="0" smtClean="0"/>
              <a:t>Cu</a:t>
            </a:r>
            <a:r>
              <a:rPr lang="en-SG" sz="5400" baseline="30000" dirty="0" smtClean="0"/>
              <a:t>2+</a:t>
            </a:r>
            <a:endParaRPr lang="en-SG" sz="5400" baseline="30000" dirty="0"/>
          </a:p>
        </p:txBody>
      </p:sp>
      <p:sp>
        <p:nvSpPr>
          <p:cNvPr id="7" name="Rectangle 6"/>
          <p:cNvSpPr/>
          <p:nvPr/>
        </p:nvSpPr>
        <p:spPr>
          <a:xfrm>
            <a:off x="6963771" y="3199144"/>
            <a:ext cx="3220872" cy="16923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dirty="0" smtClean="0"/>
              <a:t>Sr</a:t>
            </a:r>
            <a:r>
              <a:rPr lang="en-SG" sz="5400" baseline="30000" dirty="0" smtClean="0"/>
              <a:t>2+</a:t>
            </a:r>
            <a:endParaRPr lang="en-SG" sz="5400" baseline="30000" dirty="0"/>
          </a:p>
        </p:txBody>
      </p:sp>
    </p:spTree>
    <p:extLst>
      <p:ext uri="{BB962C8B-B14F-4D97-AF65-F5344CB8AC3E}">
        <p14:creationId xmlns:p14="http://schemas.microsoft.com/office/powerpoint/2010/main" val="331804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565" y="2323652"/>
            <a:ext cx="4229875" cy="3508977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heavy metals in the oceans </a:t>
            </a:r>
            <a:r>
              <a:rPr lang="en-US" dirty="0" smtClean="0"/>
              <a:t>are increasing</a:t>
            </a:r>
            <a:endParaRPr lang="en-US" dirty="0"/>
          </a:p>
          <a:p>
            <a:pPr lvl="1"/>
            <a:r>
              <a:rPr lang="en-US" dirty="0"/>
              <a:t>Pollution</a:t>
            </a:r>
          </a:p>
          <a:p>
            <a:pPr lvl="1"/>
            <a:r>
              <a:rPr lang="en-US" dirty="0"/>
              <a:t>Nuclear </a:t>
            </a:r>
            <a:r>
              <a:rPr lang="en-US" dirty="0" smtClean="0"/>
              <a:t>disasters</a:t>
            </a:r>
          </a:p>
          <a:p>
            <a:r>
              <a:rPr lang="en-US" dirty="0" smtClean="0"/>
              <a:t>Current methods of remediation are expensive</a:t>
            </a:r>
          </a:p>
          <a:p>
            <a:r>
              <a:rPr lang="en-US" dirty="0" smtClean="0"/>
              <a:t>Thus emphasizing the need for a natural method of bioremediation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71167" y="2281066"/>
            <a:ext cx="5708815" cy="32797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71167" y="5560809"/>
            <a:ext cx="57587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</a:rPr>
              <a:t>https://encrypted-tbn3.gstatic.com/images?q=tbn:ANd9GcT-xWtnfiO7gtsPJabfqhtJ122tRggWrGmvevgBS1zHPSeEBL41</a:t>
            </a:r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342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Rationale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42</a:t>
            </a:fld>
            <a:endParaRPr lang="en-SG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2" y="2369884"/>
            <a:ext cx="5181601" cy="4088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 smtClean="0"/>
              <a:t>Cu</a:t>
            </a:r>
            <a:r>
              <a:rPr lang="en-SG" sz="2000" baseline="30000" dirty="0" smtClean="0"/>
              <a:t>2+</a:t>
            </a:r>
            <a:r>
              <a:rPr lang="en-SG" sz="2000" dirty="0" smtClean="0"/>
              <a:t> finds its way to water bodies through </a:t>
            </a:r>
            <a:r>
              <a:rPr lang="en-SG" sz="2000" dirty="0" smtClean="0">
                <a:solidFill>
                  <a:schemeClr val="accent4">
                    <a:lumMod val="75000"/>
                  </a:schemeClr>
                </a:solidFill>
              </a:rPr>
              <a:t>wastewater</a:t>
            </a:r>
            <a:r>
              <a:rPr lang="en-SG" sz="2000" dirty="0" smtClean="0"/>
              <a:t> from Cu wire mills, coal burning industries, electroplating, tanning, smelting and refining, insecticides, fungicides, and iron and steel producing industries.</a:t>
            </a:r>
            <a:br>
              <a:rPr lang="en-SG" sz="2000" dirty="0" smtClean="0"/>
            </a:br>
            <a:r>
              <a:rPr lang="en-SG" sz="11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en-SG" sz="1100" dirty="0" err="1" smtClean="0">
                <a:latin typeface="Roboto" pitchFamily="2" charset="0"/>
                <a:ea typeface="Roboto" pitchFamily="2" charset="0"/>
              </a:rPr>
              <a:t>Bishnoi</a:t>
            </a:r>
            <a:r>
              <a:rPr lang="en-SG" sz="1100" dirty="0" smtClean="0">
                <a:latin typeface="Roboto" pitchFamily="2" charset="0"/>
                <a:ea typeface="Roboto" pitchFamily="2" charset="0"/>
              </a:rPr>
              <a:t>, </a:t>
            </a:r>
            <a:r>
              <a:rPr lang="en-SG" sz="1100" dirty="0" err="1" smtClean="0">
                <a:latin typeface="Roboto" pitchFamily="2" charset="0"/>
                <a:ea typeface="Roboto" pitchFamily="2" charset="0"/>
              </a:rPr>
              <a:t>Anju</a:t>
            </a:r>
            <a:r>
              <a:rPr lang="en-SG" sz="1100" dirty="0" smtClean="0">
                <a:latin typeface="Roboto" pitchFamily="2" charset="0"/>
                <a:ea typeface="Roboto" pitchFamily="2" charset="0"/>
              </a:rPr>
              <a:t>, &amp; </a:t>
            </a:r>
            <a:r>
              <a:rPr lang="en-SG" sz="1100" dirty="0" err="1" smtClean="0">
                <a:latin typeface="Roboto" pitchFamily="2" charset="0"/>
                <a:ea typeface="Roboto" pitchFamily="2" charset="0"/>
              </a:rPr>
              <a:t>Garima</a:t>
            </a:r>
            <a:r>
              <a:rPr lang="en-SG" sz="1100" dirty="0" smtClean="0">
                <a:latin typeface="Roboto" pitchFamily="2" charset="0"/>
                <a:ea typeface="Roboto" pitchFamily="2" charset="0"/>
              </a:rPr>
              <a:t>, 2004)</a:t>
            </a:r>
          </a:p>
          <a:p>
            <a:pPr marL="0" indent="0">
              <a:buNone/>
            </a:pPr>
            <a:endParaRPr lang="en-SG" sz="2000" dirty="0" smtClean="0"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35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dirty="0" smtClean="0"/>
              <a:t>Methodology </a:t>
            </a:r>
            <a:r>
              <a:rPr lang="en-SG" sz="2800" dirty="0" smtClean="0"/>
              <a:t>[Using Dead &amp; Harvested Algae/Urchins]</a:t>
            </a:r>
            <a:endParaRPr lang="en-SG" sz="28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Colorimeter </a:t>
            </a:r>
            <a:r>
              <a:rPr lang="en-US" sz="2400" dirty="0"/>
              <a:t>will be used to test amount of Cu</a:t>
            </a:r>
            <a:r>
              <a:rPr lang="en-US" sz="2400" baseline="30000" dirty="0"/>
              <a:t>2+</a:t>
            </a:r>
            <a:r>
              <a:rPr lang="en-US" sz="2400" dirty="0"/>
              <a:t> in solution </a:t>
            </a:r>
          </a:p>
          <a:p>
            <a:r>
              <a:rPr lang="en-US" sz="2400" dirty="0"/>
              <a:t>Spectrophotometer will be used to test amount of Sr</a:t>
            </a:r>
            <a:r>
              <a:rPr lang="en-US" sz="2400" baseline="30000" dirty="0"/>
              <a:t>2+</a:t>
            </a:r>
            <a:r>
              <a:rPr lang="en-US" sz="2400" dirty="0"/>
              <a:t> in solution</a:t>
            </a:r>
          </a:p>
          <a:p>
            <a:r>
              <a:rPr lang="en-US" sz="2400" dirty="0"/>
              <a:t>Comparison:</a:t>
            </a:r>
          </a:p>
          <a:p>
            <a:pPr lvl="1"/>
            <a:r>
              <a:rPr lang="en-SG" dirty="0"/>
              <a:t>Initial </a:t>
            </a:r>
            <a:r>
              <a:rPr lang="en-US" dirty="0"/>
              <a:t>Cu</a:t>
            </a:r>
            <a:r>
              <a:rPr lang="en-US" baseline="30000" dirty="0"/>
              <a:t>2+</a:t>
            </a:r>
            <a:r>
              <a:rPr lang="en-US" dirty="0"/>
              <a:t>/Sr</a:t>
            </a:r>
            <a:r>
              <a:rPr lang="en-US" baseline="30000" dirty="0"/>
              <a:t>2+</a:t>
            </a:r>
            <a:r>
              <a:rPr lang="en-SG" dirty="0" smtClean="0"/>
              <a:t> </a:t>
            </a:r>
            <a:r>
              <a:rPr lang="en-SG" dirty="0"/>
              <a:t>concentration</a:t>
            </a:r>
          </a:p>
          <a:p>
            <a:pPr lvl="1"/>
            <a:r>
              <a:rPr lang="en-SG" dirty="0"/>
              <a:t>Final </a:t>
            </a:r>
            <a:r>
              <a:rPr lang="en-US" dirty="0"/>
              <a:t>Cu</a:t>
            </a:r>
            <a:r>
              <a:rPr lang="en-US" baseline="30000" dirty="0"/>
              <a:t>2+</a:t>
            </a:r>
            <a:r>
              <a:rPr lang="en-US" dirty="0"/>
              <a:t>/Sr</a:t>
            </a:r>
            <a:r>
              <a:rPr lang="en-US" baseline="30000" dirty="0"/>
              <a:t>2+</a:t>
            </a:r>
            <a:r>
              <a:rPr lang="en-SG" dirty="0" smtClean="0"/>
              <a:t> </a:t>
            </a:r>
            <a:r>
              <a:rPr lang="en-SG" dirty="0"/>
              <a:t>concentration</a:t>
            </a:r>
          </a:p>
          <a:p>
            <a:pPr lvl="1"/>
            <a:r>
              <a:rPr lang="en-US" dirty="0"/>
              <a:t>Final concentration of Cu</a:t>
            </a:r>
            <a:r>
              <a:rPr lang="en-US" baseline="30000" dirty="0"/>
              <a:t>2+</a:t>
            </a:r>
            <a:r>
              <a:rPr lang="en-US" dirty="0"/>
              <a:t>/Sr</a:t>
            </a:r>
            <a:r>
              <a:rPr lang="en-US" baseline="30000" dirty="0"/>
              <a:t>2+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 dead algae</a:t>
            </a:r>
          </a:p>
          <a:p>
            <a:pPr marL="0" indent="0">
              <a:buNone/>
            </a:pPr>
            <a:r>
              <a:rPr lang="en-SG" dirty="0"/>
              <a:t>This </a:t>
            </a:r>
            <a:r>
              <a:rPr lang="en-SG" dirty="0" smtClean="0"/>
              <a:t>was </a:t>
            </a:r>
            <a:r>
              <a:rPr lang="en-SG" dirty="0"/>
              <a:t>repeated </a:t>
            </a:r>
            <a:r>
              <a:rPr lang="en-SG" dirty="0" smtClean="0"/>
              <a:t>many times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43</a:t>
            </a:fld>
            <a:endParaRPr lang="en-SG"/>
          </a:p>
        </p:txBody>
      </p:sp>
      <p:sp>
        <p:nvSpPr>
          <p:cNvPr id="11" name="Right Arrow 10"/>
          <p:cNvSpPr/>
          <p:nvPr/>
        </p:nvSpPr>
        <p:spPr>
          <a:xfrm>
            <a:off x="5655122" y="4657519"/>
            <a:ext cx="1009935" cy="641445"/>
          </a:xfrm>
          <a:prstGeom prst="rightArrow">
            <a:avLst/>
          </a:prstGeom>
          <a:solidFill>
            <a:srgbClr val="00669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/>
          <p:cNvSpPr/>
          <p:nvPr/>
        </p:nvSpPr>
        <p:spPr>
          <a:xfrm>
            <a:off x="7050111" y="4564763"/>
            <a:ext cx="28751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Biosorption Capacity </a:t>
            </a:r>
            <a:r>
              <a:rPr lang="en-US" sz="2000" dirty="0" smtClean="0">
                <a:solidFill>
                  <a:srgbClr val="008000"/>
                </a:solidFill>
              </a:rPr>
              <a:t>Biosorption Efficiency</a:t>
            </a:r>
            <a:endParaRPr lang="en-SG" sz="2000" dirty="0">
              <a:solidFill>
                <a:srgbClr val="008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224" y="4141133"/>
            <a:ext cx="1444728" cy="192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698669"/>
              </p:ext>
            </p:extLst>
          </p:nvPr>
        </p:nvGraphicFramePr>
        <p:xfrm>
          <a:off x="6172200" y="2234844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2379170"/>
              </p:ext>
            </p:extLst>
          </p:nvPr>
        </p:nvGraphicFramePr>
        <p:xfrm>
          <a:off x="838200" y="2234844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[Algae]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7063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678541"/>
              </p:ext>
            </p:extLst>
          </p:nvPr>
        </p:nvGraphicFramePr>
        <p:xfrm>
          <a:off x="6120581" y="0"/>
          <a:ext cx="6071419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2463568"/>
              </p:ext>
            </p:extLst>
          </p:nvPr>
        </p:nvGraphicFramePr>
        <p:xfrm>
          <a:off x="2" y="0"/>
          <a:ext cx="6091084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ctangle 6"/>
          <p:cNvSpPr/>
          <p:nvPr/>
        </p:nvSpPr>
        <p:spPr>
          <a:xfrm>
            <a:off x="4318774" y="6171999"/>
            <a:ext cx="486697" cy="36870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10473813" y="4972229"/>
            <a:ext cx="432619" cy="5584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/>
          <p:cNvSpPr txBox="1"/>
          <p:nvPr/>
        </p:nvSpPr>
        <p:spPr>
          <a:xfrm>
            <a:off x="4001010" y="3597892"/>
            <a:ext cx="5088193" cy="13234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sz="2000" dirty="0" smtClean="0"/>
              <a:t>At low concentrations, there is not much of a difference. However, at higher concentrations, live algae is a better bioremediator</a:t>
            </a:r>
            <a:endParaRPr lang="en-SG" sz="2000" dirty="0"/>
          </a:p>
        </p:txBody>
      </p:sp>
      <p:sp>
        <p:nvSpPr>
          <p:cNvPr id="10" name="Right Arrow 9"/>
          <p:cNvSpPr/>
          <p:nvPr/>
        </p:nvSpPr>
        <p:spPr>
          <a:xfrm rot="17443730">
            <a:off x="4318477" y="5393094"/>
            <a:ext cx="1032979" cy="1925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ight Arrow 10"/>
          <p:cNvSpPr/>
          <p:nvPr/>
        </p:nvSpPr>
        <p:spPr>
          <a:xfrm rot="12060770">
            <a:off x="9235786" y="4952664"/>
            <a:ext cx="1091447" cy="227637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494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344333"/>
            <a:ext cx="11655777" cy="1439334"/>
          </a:xfrm>
          <a:prstGeom prst="rect">
            <a:avLst/>
          </a:prstGeom>
          <a:solidFill>
            <a:schemeClr val="accent4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46</a:t>
            </a:fld>
            <a:endParaRPr lang="en-SG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 smtClean="0"/>
          </a:p>
          <a:p>
            <a:endParaRPr lang="en-US" sz="5400" dirty="0"/>
          </a:p>
          <a:p>
            <a:endParaRPr lang="en-US" sz="5400" dirty="0" smtClean="0"/>
          </a:p>
          <a:p>
            <a:r>
              <a:rPr lang="en-US" sz="5400" dirty="0" smtClean="0"/>
              <a:t>Dead</a:t>
            </a:r>
            <a:endParaRPr lang="en-SG" sz="3600" dirty="0"/>
          </a:p>
        </p:txBody>
      </p:sp>
    </p:spTree>
    <p:extLst>
      <p:ext uri="{BB962C8B-B14F-4D97-AF65-F5344CB8AC3E}">
        <p14:creationId xmlns:p14="http://schemas.microsoft.com/office/powerpoint/2010/main" val="1722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Overview of Experimental Design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>
                <a:sym typeface="Wingdings" pitchFamily="2" charset="2"/>
              </a:rPr>
              <a:t>Dead Urchin Shells &amp; algae  Biosorption at different concentrations of HMI</a:t>
            </a:r>
            <a:r>
              <a:rPr lang="en-US" sz="2400" baseline="30000" dirty="0" smtClean="0">
                <a:sym typeface="Wingdings" pitchFamily="2" charset="2"/>
              </a:rPr>
              <a:t> </a:t>
            </a:r>
            <a:r>
              <a:rPr lang="en-US" sz="2400" dirty="0" smtClean="0">
                <a:sym typeface="Wingdings" pitchFamily="2" charset="2"/>
              </a:rPr>
              <a:t>solutions</a:t>
            </a:r>
            <a:br>
              <a:rPr lang="en-US" sz="2400" dirty="0" smtClean="0">
                <a:sym typeface="Wingdings" pitchFamily="2" charset="2"/>
              </a:rPr>
            </a:br>
            <a:endParaRPr lang="en-US" sz="2400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Compare the results of th</a:t>
            </a:r>
            <a:r>
              <a:rPr lang="en-US" dirty="0" smtClean="0"/>
              <a:t>e quantitative measurement of biosorption using the formulae for </a:t>
            </a:r>
            <a:r>
              <a:rPr lang="en-US" dirty="0" smtClean="0">
                <a:solidFill>
                  <a:srgbClr val="0070C0"/>
                </a:solidFill>
              </a:rPr>
              <a:t>biosorption capacity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008000"/>
                </a:solidFill>
              </a:rPr>
              <a:t>biosorption efficiency</a:t>
            </a:r>
            <a:endParaRPr lang="en-SG" dirty="0">
              <a:solidFill>
                <a:srgbClr val="008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424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Graphs </a:t>
            </a:r>
            <a:r>
              <a:rPr lang="en-SG" sz="2800" dirty="0" smtClean="0"/>
              <a:t>[Day 5 Readings]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48</a:t>
            </a:fld>
            <a:endParaRPr lang="en-SG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22868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7966676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8632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49</a:t>
            </a:fld>
            <a:endParaRPr lang="en-SG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838200" y="2220673"/>
          <a:ext cx="5181600" cy="3956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6172200" y="2220677"/>
          <a:ext cx="5181600" cy="3956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22402" y="1358900"/>
            <a:ext cx="83610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Here are the graph comparisons for live and dead algae in 1.3 ppm Cu</a:t>
            </a:r>
            <a:r>
              <a:rPr lang="en-US" sz="2500" baseline="30000" dirty="0" smtClean="0"/>
              <a:t>2+</a:t>
            </a:r>
            <a:r>
              <a:rPr lang="en-US" sz="2500" dirty="0" smtClean="0"/>
              <a:t> solution</a:t>
            </a:r>
            <a:endParaRPr lang="en-SG" sz="2500" dirty="0"/>
          </a:p>
        </p:txBody>
      </p:sp>
    </p:spTree>
    <p:extLst>
      <p:ext uri="{BB962C8B-B14F-4D97-AF65-F5344CB8AC3E}">
        <p14:creationId xmlns:p14="http://schemas.microsoft.com/office/powerpoint/2010/main" val="377431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Biosorption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5</a:t>
            </a:fld>
            <a:endParaRPr lang="en-SG"/>
          </a:p>
        </p:txBody>
      </p:sp>
      <p:sp>
        <p:nvSpPr>
          <p:cNvPr id="4" name="Freeform 3"/>
          <p:cNvSpPr/>
          <p:nvPr/>
        </p:nvSpPr>
        <p:spPr>
          <a:xfrm>
            <a:off x="484094" y="2284685"/>
            <a:ext cx="3580279" cy="2148167"/>
          </a:xfrm>
          <a:custGeom>
            <a:avLst/>
            <a:gdLst>
              <a:gd name="connsiteX0" fmla="*/ 0 w 3580279"/>
              <a:gd name="connsiteY0" fmla="*/ 0 h 2148167"/>
              <a:gd name="connsiteX1" fmla="*/ 3580279 w 3580279"/>
              <a:gd name="connsiteY1" fmla="*/ 0 h 2148167"/>
              <a:gd name="connsiteX2" fmla="*/ 3580279 w 3580279"/>
              <a:gd name="connsiteY2" fmla="*/ 2148167 h 2148167"/>
              <a:gd name="connsiteX3" fmla="*/ 0 w 3580279"/>
              <a:gd name="connsiteY3" fmla="*/ 2148167 h 2148167"/>
              <a:gd name="connsiteX4" fmla="*/ 0 w 3580279"/>
              <a:gd name="connsiteY4" fmla="*/ 0 h 214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0279" h="2148167">
                <a:moveTo>
                  <a:pt x="0" y="0"/>
                </a:moveTo>
                <a:lnTo>
                  <a:pt x="3580279" y="0"/>
                </a:lnTo>
                <a:lnTo>
                  <a:pt x="3580279" y="2148167"/>
                </a:lnTo>
                <a:lnTo>
                  <a:pt x="0" y="21481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82880" rIns="182880" bIns="182880" numCol="1" spcCol="1270" anchor="ctr" anchorCtr="0">
            <a:noAutofit/>
          </a:bodyPr>
          <a:lstStyle/>
          <a:p>
            <a:pPr lvl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SG" sz="4800" kern="12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Physical adsorption</a:t>
            </a:r>
            <a:endParaRPr lang="en-SG" sz="4800" kern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392704" y="3521815"/>
            <a:ext cx="3580279" cy="2148167"/>
          </a:xfrm>
          <a:custGeom>
            <a:avLst/>
            <a:gdLst>
              <a:gd name="connsiteX0" fmla="*/ 0 w 3580279"/>
              <a:gd name="connsiteY0" fmla="*/ 0 h 2148167"/>
              <a:gd name="connsiteX1" fmla="*/ 3580279 w 3580279"/>
              <a:gd name="connsiteY1" fmla="*/ 0 h 2148167"/>
              <a:gd name="connsiteX2" fmla="*/ 3580279 w 3580279"/>
              <a:gd name="connsiteY2" fmla="*/ 2148167 h 2148167"/>
              <a:gd name="connsiteX3" fmla="*/ 0 w 3580279"/>
              <a:gd name="connsiteY3" fmla="*/ 2148167 h 2148167"/>
              <a:gd name="connsiteX4" fmla="*/ 0 w 3580279"/>
              <a:gd name="connsiteY4" fmla="*/ 0 h 214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0279" h="2148167">
                <a:moveTo>
                  <a:pt x="0" y="0"/>
                </a:moveTo>
                <a:lnTo>
                  <a:pt x="3580279" y="0"/>
                </a:lnTo>
                <a:lnTo>
                  <a:pt x="3580279" y="2148167"/>
                </a:lnTo>
                <a:lnTo>
                  <a:pt x="0" y="21481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82880" rIns="182880" bIns="182880" numCol="1" spcCol="1270" anchor="ctr" anchorCtr="0">
            <a:noAutofit/>
          </a:bodyPr>
          <a:lstStyle/>
          <a:p>
            <a:pPr lvl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SG" sz="4800" kern="12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Absorption</a:t>
            </a:r>
            <a:endParaRPr lang="en-SG" sz="4800" kern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8217273" y="4432852"/>
            <a:ext cx="3580279" cy="2148167"/>
          </a:xfrm>
          <a:custGeom>
            <a:avLst/>
            <a:gdLst>
              <a:gd name="connsiteX0" fmla="*/ 0 w 3580279"/>
              <a:gd name="connsiteY0" fmla="*/ 0 h 2148167"/>
              <a:gd name="connsiteX1" fmla="*/ 3580279 w 3580279"/>
              <a:gd name="connsiteY1" fmla="*/ 0 h 2148167"/>
              <a:gd name="connsiteX2" fmla="*/ 3580279 w 3580279"/>
              <a:gd name="connsiteY2" fmla="*/ 2148167 h 2148167"/>
              <a:gd name="connsiteX3" fmla="*/ 0 w 3580279"/>
              <a:gd name="connsiteY3" fmla="*/ 2148167 h 2148167"/>
              <a:gd name="connsiteX4" fmla="*/ 0 w 3580279"/>
              <a:gd name="connsiteY4" fmla="*/ 0 h 214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0279" h="2148167">
                <a:moveTo>
                  <a:pt x="0" y="0"/>
                </a:moveTo>
                <a:lnTo>
                  <a:pt x="3580279" y="0"/>
                </a:lnTo>
                <a:lnTo>
                  <a:pt x="3580279" y="2148167"/>
                </a:lnTo>
                <a:lnTo>
                  <a:pt x="0" y="21481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kern="12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Displacement Reaction</a:t>
            </a:r>
            <a:endParaRPr lang="en-SG" sz="3600" kern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22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6172200" y="2220678"/>
          <a:ext cx="5181600" cy="3956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838200" y="2220675"/>
          <a:ext cx="5181600" cy="3956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50</a:t>
            </a:fld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1422402" y="1358900"/>
            <a:ext cx="83610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Here are the graph comparisons for live and dead algae in 1.3 ppm Cu</a:t>
            </a:r>
            <a:r>
              <a:rPr lang="en-US" sz="2500" baseline="30000" dirty="0" smtClean="0"/>
              <a:t>2+</a:t>
            </a:r>
            <a:r>
              <a:rPr lang="en-US" sz="2500" dirty="0" smtClean="0"/>
              <a:t> solution</a:t>
            </a:r>
            <a:endParaRPr lang="en-SG" sz="2500" dirty="0"/>
          </a:p>
        </p:txBody>
      </p:sp>
    </p:spTree>
    <p:extLst>
      <p:ext uri="{BB962C8B-B14F-4D97-AF65-F5344CB8AC3E}">
        <p14:creationId xmlns:p14="http://schemas.microsoft.com/office/powerpoint/2010/main" val="228965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8" grpId="0">
        <p:bldAsOne/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51</a:t>
            </a:fld>
            <a:endParaRPr lang="en-SG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6172200" y="2220677"/>
          <a:ext cx="5181600" cy="3956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22402" y="1358900"/>
            <a:ext cx="83610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Here are the graph comparisons for live and dead algae in 25 ppm Cu</a:t>
            </a:r>
            <a:r>
              <a:rPr lang="en-US" sz="2500" baseline="30000" dirty="0" smtClean="0"/>
              <a:t>2+</a:t>
            </a:r>
            <a:r>
              <a:rPr lang="en-US" sz="2500" dirty="0" smtClean="0"/>
              <a:t> solution</a:t>
            </a:r>
            <a:endParaRPr lang="en-SG" sz="2500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774702" y="2220674"/>
          <a:ext cx="5397500" cy="3938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6172200" y="2220674"/>
          <a:ext cx="5181600" cy="3938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9705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6172200" y="2220678"/>
          <a:ext cx="5181600" cy="3956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838200" y="2220675"/>
          <a:ext cx="5181600" cy="3956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52</a:t>
            </a:fld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1422402" y="1358900"/>
            <a:ext cx="83610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Here are the graph comparisons for live and dead algae in 25 ppm Cu</a:t>
            </a:r>
            <a:r>
              <a:rPr lang="en-US" sz="2500" baseline="30000" dirty="0" smtClean="0"/>
              <a:t>2+</a:t>
            </a:r>
            <a:r>
              <a:rPr lang="en-US" sz="2500" dirty="0" smtClean="0"/>
              <a:t> solution</a:t>
            </a:r>
            <a:endParaRPr lang="en-SG" sz="2500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838200" y="2220676"/>
          <a:ext cx="5181600" cy="3939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6159502" y="2220674"/>
          <a:ext cx="5194300" cy="3964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3839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8" grpId="0">
        <p:bldAsOne/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Introduction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SG" sz="2400" dirty="0" smtClean="0"/>
              <a:t>Algae are a large group of photoautotrophic organisms</a:t>
            </a:r>
          </a:p>
          <a:p>
            <a:pPr lvl="0"/>
            <a:r>
              <a:rPr lang="en-SG" sz="2400" dirty="0" smtClean="0"/>
              <a:t>They can survive in various kinds of conditions and are extremely easy to grow. </a:t>
            </a:r>
          </a:p>
          <a:p>
            <a:pPr marL="0" lvl="0" indent="0">
              <a:buNone/>
            </a:pPr>
            <a:r>
              <a:rPr lang="en" sz="1400" dirty="0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(“Large-Scale Production of Biofuels Made From Algae Poses Sustainability Concerns; Further Innovations Needed to Reach Full Potential,” 2012)</a:t>
            </a:r>
          </a:p>
          <a:p>
            <a:r>
              <a:rPr lang="en-SG" sz="2400" dirty="0" smtClean="0"/>
              <a:t>Hence, algae are a very accessible resource, and can be readily used for bioremediation.</a:t>
            </a:r>
          </a:p>
          <a:p>
            <a:endParaRPr lang="en-SG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53</a:t>
            </a:fld>
            <a:endParaRPr lang="en-SG"/>
          </a:p>
        </p:txBody>
      </p:sp>
      <p:sp>
        <p:nvSpPr>
          <p:cNvPr id="8" name="Shape 37"/>
          <p:cNvSpPr/>
          <p:nvPr/>
        </p:nvSpPr>
        <p:spPr>
          <a:xfrm>
            <a:off x="6764287" y="1825628"/>
            <a:ext cx="3997429" cy="340985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SG"/>
          </a:p>
        </p:txBody>
      </p:sp>
      <p:sp>
        <p:nvSpPr>
          <p:cNvPr id="9" name="Shape 38"/>
          <p:cNvSpPr txBox="1"/>
          <p:nvPr/>
        </p:nvSpPr>
        <p:spPr>
          <a:xfrm>
            <a:off x="6764287" y="5320761"/>
            <a:ext cx="3450095" cy="945899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200" u="sng" dirty="0" smtClean="0">
                <a:solidFill>
                  <a:schemeClr val="hlink"/>
                </a:solidFill>
                <a:latin typeface="Roboto" pitchFamily="2" charset="0"/>
                <a:ea typeface="Roboto" pitchFamily="2" charset="0"/>
                <a:cs typeface="Roboto"/>
                <a:sym typeface="Roboto"/>
                <a:hlinkClick r:id="rId3"/>
              </a:rPr>
              <a:t>www.microscopy-uk.org.uk</a:t>
            </a:r>
            <a:endParaRPr lang="en" sz="1200" u="sng" dirty="0">
              <a:solidFill>
                <a:schemeClr val="hlink"/>
              </a:solidFill>
              <a:latin typeface="Roboto" pitchFamily="2" charset="0"/>
              <a:ea typeface="Roboto" pitchFamily="2" charset="0"/>
              <a:cs typeface="Roboto"/>
              <a:sym typeface="Roboto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97956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91321" y="3349028"/>
            <a:ext cx="4092419" cy="2499327"/>
          </a:xfrm>
        </p:spPr>
        <p:txBody>
          <a:bodyPr>
            <a:normAutofit/>
          </a:bodyPr>
          <a:lstStyle/>
          <a:p>
            <a:r>
              <a:rPr lang="en-US" dirty="0" err="1" smtClean="0"/>
              <a:t>Biotransform</a:t>
            </a:r>
            <a:endParaRPr lang="en-US" dirty="0" smtClean="0"/>
          </a:p>
          <a:p>
            <a:r>
              <a:rPr lang="en-US" dirty="0" smtClean="0"/>
              <a:t>Readily absorb heavy metals from water</a:t>
            </a:r>
          </a:p>
          <a:p>
            <a:r>
              <a:rPr lang="en-US" dirty="0" smtClean="0"/>
              <a:t>Have CaCO</a:t>
            </a:r>
            <a:r>
              <a:rPr lang="en-US" baseline="-25000" dirty="0" smtClean="0"/>
              <a:t>3</a:t>
            </a:r>
            <a:r>
              <a:rPr lang="en-US" dirty="0" smtClean="0"/>
              <a:t> spines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391321" y="2347075"/>
            <a:ext cx="4092419" cy="95262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Sea Urchins </a:t>
            </a:r>
            <a:r>
              <a:rPr lang="en-US" sz="1600" dirty="0" smtClean="0"/>
              <a:t>(</a:t>
            </a:r>
            <a:r>
              <a:rPr lang="en-US" sz="1600" i="1" dirty="0" smtClean="0"/>
              <a:t>Lytechinus variegatus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3" name="Picture 2" descr="lytechinus variegatu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704" y="2170664"/>
            <a:ext cx="5472149" cy="30899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80704" y="5235316"/>
            <a:ext cx="54721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accent1"/>
                </a:solidFill>
              </a:rPr>
              <a:t>http://www.sms.si.edu/irlspec/images/Lytech_varieg_1.jpg</a:t>
            </a:r>
            <a:endParaRPr lang="en-US" sz="105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54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590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Biosorption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55</a:t>
            </a:fld>
            <a:endParaRPr lang="en-SG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5297661"/>
              </p:ext>
            </p:extLst>
          </p:nvPr>
        </p:nvGraphicFramePr>
        <p:xfrm>
          <a:off x="1261560" y="2343322"/>
          <a:ext cx="9715222" cy="3895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014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Rationale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SG" sz="2400" i="1" dirty="0"/>
              <a:t>s</a:t>
            </a:r>
            <a:r>
              <a:rPr lang="en-SG" sz="2400" i="1" dirty="0" smtClean="0"/>
              <a:t>pirogyra sp. </a:t>
            </a:r>
            <a:r>
              <a:rPr lang="en-SG" sz="2400" dirty="0" smtClean="0"/>
              <a:t>has been known to have the ability to </a:t>
            </a:r>
            <a:r>
              <a:rPr lang="en-SG" sz="2400" dirty="0" smtClean="0">
                <a:solidFill>
                  <a:schemeClr val="accent2">
                    <a:lumMod val="75000"/>
                  </a:schemeClr>
                </a:solidFill>
              </a:rPr>
              <a:t>accumulate heavy metals</a:t>
            </a:r>
            <a:r>
              <a:rPr lang="en-SG" sz="2400" dirty="0" smtClean="0"/>
              <a:t> such as cadmium and mercury </a:t>
            </a:r>
            <a:r>
              <a:rPr lang="en-SG" sz="1400" dirty="0" smtClean="0">
                <a:latin typeface="Roboto" pitchFamily="2" charset="0"/>
                <a:ea typeface="Roboto" pitchFamily="2" charset="0"/>
              </a:rPr>
              <a:t>(Kumar &amp; </a:t>
            </a:r>
            <a:r>
              <a:rPr lang="en-SG" sz="1400" dirty="0" err="1" smtClean="0">
                <a:latin typeface="Roboto" pitchFamily="2" charset="0"/>
                <a:ea typeface="Roboto" pitchFamily="2" charset="0"/>
              </a:rPr>
              <a:t>Oommen</a:t>
            </a:r>
            <a:r>
              <a:rPr lang="en-SG" sz="1400" dirty="0" smtClean="0">
                <a:latin typeface="Roboto" pitchFamily="2" charset="0"/>
                <a:ea typeface="Roboto" pitchFamily="2" charset="0"/>
              </a:rPr>
              <a:t>, 2010)</a:t>
            </a:r>
          </a:p>
          <a:p>
            <a:r>
              <a:rPr lang="en-SG" sz="2400" dirty="0" smtClean="0"/>
              <a:t>We believe that the same can be achieved with marine green algae under the division Chlorophyta</a:t>
            </a:r>
          </a:p>
          <a:p>
            <a:r>
              <a:rPr lang="en-SG" sz="2400" dirty="0" smtClean="0"/>
              <a:t>Research has shown that marine algae </a:t>
            </a:r>
            <a:r>
              <a:rPr lang="en-SG" sz="2400" i="1" dirty="0" err="1" smtClean="0"/>
              <a:t>Tetraselmis</a:t>
            </a:r>
            <a:r>
              <a:rPr lang="en-SG" sz="2400" i="1" dirty="0" smtClean="0"/>
              <a:t> </a:t>
            </a:r>
            <a:r>
              <a:rPr lang="en-SG" sz="2400" dirty="0" smtClean="0"/>
              <a:t>is able to remove cadmium</a:t>
            </a:r>
            <a:br>
              <a:rPr lang="en-SG" sz="2400" dirty="0" smtClean="0"/>
            </a:br>
            <a:r>
              <a:rPr lang="en-SG" sz="1400" dirty="0" smtClean="0">
                <a:latin typeface="Roboto" pitchFamily="2" charset="0"/>
                <a:ea typeface="Roboto" pitchFamily="2" charset="0"/>
              </a:rPr>
              <a:t>(Pérez-Rama, </a:t>
            </a:r>
            <a:r>
              <a:rPr lang="en-SG" sz="1400" dirty="0" err="1" smtClean="0">
                <a:latin typeface="Roboto" pitchFamily="2" charset="0"/>
                <a:ea typeface="Roboto" pitchFamily="2" charset="0"/>
              </a:rPr>
              <a:t>Abalde</a:t>
            </a:r>
            <a:r>
              <a:rPr lang="en-SG" sz="1400" dirty="0" smtClean="0">
                <a:latin typeface="Roboto" pitchFamily="2" charset="0"/>
                <a:ea typeface="Roboto" pitchFamily="2" charset="0"/>
              </a:rPr>
              <a:t> Alonso, </a:t>
            </a:r>
            <a:r>
              <a:rPr lang="en-SG" sz="1400" dirty="0" err="1" smtClean="0">
                <a:latin typeface="Roboto" pitchFamily="2" charset="0"/>
                <a:ea typeface="Roboto" pitchFamily="2" charset="0"/>
              </a:rPr>
              <a:t>Herrero</a:t>
            </a:r>
            <a:r>
              <a:rPr lang="en-SG" sz="14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n-SG" sz="1400" dirty="0" err="1" smtClean="0">
                <a:latin typeface="Roboto" pitchFamily="2" charset="0"/>
                <a:ea typeface="Roboto" pitchFamily="2" charset="0"/>
              </a:rPr>
              <a:t>López</a:t>
            </a:r>
            <a:r>
              <a:rPr lang="en-SG" sz="1400" dirty="0" smtClean="0">
                <a:latin typeface="Roboto" pitchFamily="2" charset="0"/>
                <a:ea typeface="Roboto" pitchFamily="2" charset="0"/>
              </a:rPr>
              <a:t>, &amp; Torres </a:t>
            </a:r>
            <a:r>
              <a:rPr lang="en-SG" sz="1400" dirty="0" err="1" smtClean="0">
                <a:latin typeface="Roboto" pitchFamily="2" charset="0"/>
                <a:ea typeface="Roboto" pitchFamily="2" charset="0"/>
              </a:rPr>
              <a:t>Vaamonde</a:t>
            </a:r>
            <a:r>
              <a:rPr lang="en-SG" sz="1400" dirty="0" smtClean="0">
                <a:latin typeface="Roboto" pitchFamily="2" charset="0"/>
                <a:ea typeface="Roboto" pitchFamily="2" charset="0"/>
              </a:rPr>
              <a:t>, 2002)</a:t>
            </a:r>
            <a:endParaRPr lang="en-SG" sz="1400" i="1" dirty="0" smtClean="0">
              <a:latin typeface="Roboto" pitchFamily="2" charset="0"/>
              <a:ea typeface="Roboto" pitchFamily="2" charset="0"/>
            </a:endParaRPr>
          </a:p>
          <a:p>
            <a:r>
              <a:rPr lang="en-SG" sz="2400" dirty="0" smtClean="0"/>
              <a:t>We speculate that another marine algae </a:t>
            </a:r>
            <a:r>
              <a:rPr lang="en-SG" sz="2400" i="1" dirty="0" err="1" smtClean="0">
                <a:solidFill>
                  <a:srgbClr val="008000"/>
                </a:solidFill>
              </a:rPr>
              <a:t>Ulva</a:t>
            </a:r>
            <a:r>
              <a:rPr lang="en-SG" sz="2400" dirty="0" smtClean="0">
                <a:solidFill>
                  <a:srgbClr val="008000"/>
                </a:solidFill>
              </a:rPr>
              <a:t> will also be able to remove heavy metal ions</a:t>
            </a:r>
          </a:p>
          <a:p>
            <a:r>
              <a:rPr lang="en-SG" sz="2400" dirty="0" smtClean="0"/>
              <a:t>For this project, we will be investigating the effectiveness and efficiency of </a:t>
            </a:r>
            <a:r>
              <a:rPr lang="en-SG" sz="2400" i="1" dirty="0" err="1" smtClean="0"/>
              <a:t>Ulva</a:t>
            </a:r>
            <a:r>
              <a:rPr lang="en-SG" sz="2400" dirty="0" smtClean="0"/>
              <a:t> in absorbing heavy metal ions.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56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804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Methodology </a:t>
            </a:r>
            <a:r>
              <a:rPr lang="en-SG" sz="2800" dirty="0" smtClean="0"/>
              <a:t>[Main Experimental Timeline]</a:t>
            </a:r>
            <a:endParaRPr lang="en-SG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57</a:t>
            </a:fld>
            <a:endParaRPr lang="en-SG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152183"/>
              </p:ext>
            </p:extLst>
          </p:nvPr>
        </p:nvGraphicFramePr>
        <p:xfrm>
          <a:off x="1281115" y="2168994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78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Overview of Experimental Design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500"/>
              </a:spcAft>
              <a:buNone/>
            </a:pPr>
            <a:r>
              <a:rPr lang="en-US" sz="2400" dirty="0" smtClean="0"/>
              <a:t>Live Algae </a:t>
            </a:r>
            <a:r>
              <a:rPr lang="en-US" sz="2400" dirty="0" smtClean="0">
                <a:sym typeface="Wingdings" pitchFamily="2" charset="2"/>
              </a:rPr>
              <a:t> Biosorption at different concentrations of HMI solutions</a:t>
            </a:r>
          </a:p>
          <a:p>
            <a:pPr>
              <a:buNone/>
            </a:pPr>
            <a:r>
              <a:rPr lang="en-US" sz="2400" dirty="0" smtClean="0">
                <a:sym typeface="Wingdings" pitchFamily="2" charset="2"/>
              </a:rPr>
              <a:t>Dried Algal Tissue  Biosorption at different concentrations of HMI</a:t>
            </a:r>
            <a:r>
              <a:rPr lang="en-US" sz="2400" baseline="30000" dirty="0" smtClean="0">
                <a:sym typeface="Wingdings" pitchFamily="2" charset="2"/>
              </a:rPr>
              <a:t> </a:t>
            </a:r>
            <a:r>
              <a:rPr lang="en-US" sz="2400" dirty="0" smtClean="0">
                <a:sym typeface="Wingdings" pitchFamily="2" charset="2"/>
              </a:rPr>
              <a:t>solutions</a:t>
            </a:r>
            <a:br>
              <a:rPr lang="en-US" sz="2400" dirty="0" smtClean="0">
                <a:sym typeface="Wingdings" pitchFamily="2" charset="2"/>
              </a:rPr>
            </a:br>
            <a:endParaRPr lang="en-US" sz="2400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Compare the results of th</a:t>
            </a:r>
            <a:r>
              <a:rPr lang="en-US" dirty="0" smtClean="0"/>
              <a:t>e quantitative measurement of biosorption using the formulae for </a:t>
            </a:r>
            <a:r>
              <a:rPr lang="en-US" dirty="0" smtClean="0">
                <a:solidFill>
                  <a:srgbClr val="0070C0"/>
                </a:solidFill>
              </a:rPr>
              <a:t>biosorption capacity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008000"/>
                </a:solidFill>
              </a:rPr>
              <a:t>biosorption efficiency</a:t>
            </a:r>
            <a:endParaRPr lang="en-SG" dirty="0">
              <a:solidFill>
                <a:srgbClr val="008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58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836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448" y="2865226"/>
            <a:ext cx="578544" cy="31678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21" y="2865226"/>
            <a:ext cx="578544" cy="3167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dirty="0"/>
              <a:t>Methodology </a:t>
            </a:r>
            <a:r>
              <a:rPr lang="en-SG" sz="2800" dirty="0"/>
              <a:t>[Using Dead &amp; Harvested Algae</a:t>
            </a:r>
            <a:r>
              <a:rPr lang="en-SG" sz="2800" dirty="0" smtClean="0"/>
              <a:t>] Strontium</a:t>
            </a:r>
            <a:endParaRPr lang="en-S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59</a:t>
            </a:fld>
            <a:endParaRPr lang="en-SG"/>
          </a:p>
        </p:txBody>
      </p:sp>
      <p:grpSp>
        <p:nvGrpSpPr>
          <p:cNvPr id="9" name="Group 8"/>
          <p:cNvGrpSpPr/>
          <p:nvPr/>
        </p:nvGrpSpPr>
        <p:grpSpPr>
          <a:xfrm>
            <a:off x="1570559" y="3899934"/>
            <a:ext cx="2502548" cy="2532283"/>
            <a:chOff x="2718381" y="2271252"/>
            <a:chExt cx="2502548" cy="2532283"/>
          </a:xfrm>
        </p:grpSpPr>
        <p:sp>
          <p:nvSpPr>
            <p:cNvPr id="10" name="Oval 9"/>
            <p:cNvSpPr/>
            <p:nvPr/>
          </p:nvSpPr>
          <p:spPr>
            <a:xfrm>
              <a:off x="2718381" y="2271252"/>
              <a:ext cx="2502548" cy="2532283"/>
            </a:xfrm>
            <a:prstGeom prst="ellipse">
              <a:avLst/>
            </a:prstGeom>
            <a:solidFill>
              <a:schemeClr val="accent5">
                <a:alpha val="54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20724" y="3172436"/>
              <a:ext cx="1897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/>
                <a:t>Control:</a:t>
              </a:r>
            </a:p>
            <a:p>
              <a:r>
                <a:rPr lang="en-SG" dirty="0" smtClean="0"/>
                <a:t>DI Water + SrCl</a:t>
              </a:r>
              <a:r>
                <a:rPr lang="en-SG" baseline="-25000" dirty="0" smtClean="0"/>
                <a:t>2</a:t>
              </a:r>
              <a:endParaRPr lang="en-SG" baseline="-250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98411" y="3858143"/>
            <a:ext cx="2502548" cy="2532283"/>
            <a:chOff x="2718381" y="2271252"/>
            <a:chExt cx="2502548" cy="2532283"/>
          </a:xfrm>
        </p:grpSpPr>
        <p:sp>
          <p:nvSpPr>
            <p:cNvPr id="13" name="Oval 12"/>
            <p:cNvSpPr/>
            <p:nvPr/>
          </p:nvSpPr>
          <p:spPr>
            <a:xfrm>
              <a:off x="2718381" y="2271252"/>
              <a:ext cx="2502548" cy="2532283"/>
            </a:xfrm>
            <a:prstGeom prst="ellipse">
              <a:avLst/>
            </a:prstGeom>
            <a:solidFill>
              <a:srgbClr val="92D050">
                <a:alpha val="79000"/>
              </a:srgbClr>
            </a:solidFill>
            <a:ln>
              <a:solidFill>
                <a:srgbClr val="008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20724" y="3172436"/>
              <a:ext cx="18978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/>
                <a:t>Test:</a:t>
              </a:r>
            </a:p>
            <a:p>
              <a:r>
                <a:rPr lang="en-SG" dirty="0" smtClean="0"/>
                <a:t>DI Water + SrCl</a:t>
              </a:r>
              <a:r>
                <a:rPr lang="en-SG" baseline="-25000" dirty="0" smtClean="0"/>
                <a:t>2 </a:t>
              </a:r>
              <a:r>
                <a:rPr lang="en-SG" dirty="0" smtClean="0"/>
                <a:t>+ 0.1g Algae</a:t>
              </a:r>
              <a:endParaRPr lang="en-SG" baseline="-250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289190" y="3361790"/>
            <a:ext cx="3126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 smtClean="0"/>
              <a:t>× 5 Replicates</a:t>
            </a:r>
            <a:endParaRPr lang="en-SG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838201" y="2192406"/>
            <a:ext cx="829483" cy="461665"/>
          </a:xfrm>
          <a:prstGeom prst="rect">
            <a:avLst/>
          </a:prstGeom>
          <a:solidFill>
            <a:srgbClr val="2C9AE5"/>
          </a:solidFill>
          <a:ln>
            <a:solidFill>
              <a:srgbClr val="2C9AE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dirty="0" smtClean="0"/>
              <a:t>Sr</a:t>
            </a:r>
            <a:r>
              <a:rPr lang="en-SG" sz="2400" baseline="30000" dirty="0" smtClean="0"/>
              <a:t>2+</a:t>
            </a:r>
            <a:endParaRPr lang="en-SG" sz="2400" baseline="30000" dirty="0"/>
          </a:p>
        </p:txBody>
      </p:sp>
      <p:sp>
        <p:nvSpPr>
          <p:cNvPr id="16" name="TextBox 15"/>
          <p:cNvSpPr txBox="1"/>
          <p:nvPr/>
        </p:nvSpPr>
        <p:spPr>
          <a:xfrm>
            <a:off x="7303300" y="4756008"/>
            <a:ext cx="312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 smtClean="0"/>
              <a:t>Samples were left on seesaw rocker at 30 rpm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118028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Rationale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6</a:t>
            </a:fld>
            <a:endParaRPr lang="en-SG"/>
          </a:p>
        </p:txBody>
      </p:sp>
      <p:sp>
        <p:nvSpPr>
          <p:cNvPr id="4" name="Rectangle 3"/>
          <p:cNvSpPr/>
          <p:nvPr/>
        </p:nvSpPr>
        <p:spPr>
          <a:xfrm>
            <a:off x="968188" y="3424518"/>
            <a:ext cx="4320988" cy="191844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Calibri Light" panose="020F0302020204030204" pitchFamily="34" charset="0"/>
              </a:rPr>
              <a:t>Past Research</a:t>
            </a:r>
            <a:endParaRPr lang="en-SG" sz="4800" dirty="0">
              <a:latin typeface="Calibri Light" panose="020F0302020204030204" pitchFamily="34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593976" y="3908611"/>
            <a:ext cx="1039906" cy="95025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6974541" y="3424516"/>
            <a:ext cx="4320988" cy="1918447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alibri Light" panose="020F0302020204030204" pitchFamily="34" charset="0"/>
              </a:rPr>
              <a:t>Algae:</a:t>
            </a:r>
            <a:br>
              <a:rPr lang="en-US" sz="3200" dirty="0" smtClean="0">
                <a:latin typeface="Calibri Light" panose="020F0302020204030204" pitchFamily="34" charset="0"/>
              </a:rPr>
            </a:br>
            <a:r>
              <a:rPr lang="en-US" sz="3200" dirty="0" smtClean="0">
                <a:latin typeface="Calibri Light" panose="020F0302020204030204" pitchFamily="34" charset="0"/>
              </a:rPr>
              <a:t>Promising </a:t>
            </a:r>
            <a:r>
              <a:rPr lang="en-US" sz="3200" dirty="0" err="1" smtClean="0">
                <a:latin typeface="Calibri Light" panose="020F0302020204030204" pitchFamily="34" charset="0"/>
              </a:rPr>
              <a:t>bioremediators</a:t>
            </a:r>
            <a:endParaRPr lang="en-SG" sz="3200" dirty="0">
              <a:latin typeface="Calibri Light" panose="020F03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01035" y="3030071"/>
            <a:ext cx="5091953" cy="24384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i="1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Ulva</a:t>
            </a:r>
            <a:endParaRPr lang="en-SG" sz="115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14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60</a:t>
            </a:fld>
            <a:endParaRPr lang="en-SG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377" y="1493035"/>
            <a:ext cx="8006976" cy="4274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777" y="1645435"/>
            <a:ext cx="8006976" cy="4274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009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61</a:t>
            </a:fld>
            <a:endParaRPr lang="en-SG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316" y="1791858"/>
            <a:ext cx="8246035" cy="3975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720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/>
          <p:nvPr/>
        </p:nvSpPr>
        <p:spPr>
          <a:xfrm>
            <a:off x="4485564" y="3844588"/>
            <a:ext cx="3220872" cy="169232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</a:t>
            </a:r>
            <a:r>
              <a:rPr lang="en-SG" sz="5400" baseline="300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2+</a:t>
            </a:r>
            <a:endParaRPr lang="en-SG" sz="5400" baseline="30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85564" y="3844588"/>
            <a:ext cx="3220872" cy="1692323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Sr</a:t>
            </a:r>
            <a:r>
              <a:rPr lang="en-SG" sz="5400" baseline="300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2+</a:t>
            </a:r>
            <a:endParaRPr lang="en-SG" sz="5400" baseline="30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For this project, we will be working on</a:t>
            </a:r>
            <a:r>
              <a:rPr lang="en-SG" dirty="0" smtClean="0"/>
              <a:t>:</a:t>
            </a:r>
            <a:endParaRPr lang="en-S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Rationale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682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22148 0.0007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81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23672 0.00163 " pathEditMode="relative" rAng="0" ptsTypes="AA">
                                      <p:cBhvr>
                                        <p:cTn id="11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3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8</a:t>
            </a:fld>
            <a:endParaRPr lang="en-SG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418013662"/>
              </p:ext>
            </p:extLst>
          </p:nvPr>
        </p:nvGraphicFramePr>
        <p:xfrm>
          <a:off x="396122" y="2191139"/>
          <a:ext cx="5181599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56543" y="5621008"/>
            <a:ext cx="121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Sr</a:t>
            </a:r>
            <a:r>
              <a:rPr lang="en-SG" sz="3600" baseline="300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2+</a:t>
            </a:r>
            <a:endParaRPr lang="en-SG" sz="3600" baseline="30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075365123"/>
              </p:ext>
            </p:extLst>
          </p:nvPr>
        </p:nvGraphicFramePr>
        <p:xfrm>
          <a:off x="6187322" y="2173210"/>
          <a:ext cx="5181599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848222" y="5652017"/>
            <a:ext cx="121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</a:t>
            </a:r>
            <a:r>
              <a:rPr lang="en-SG" sz="3600" baseline="300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2+</a:t>
            </a:r>
            <a:endParaRPr lang="en-SG" sz="3600" baseline="30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37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Objectives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study of the effect of biosorption of heavy metals ions using live and dead algae </a:t>
            </a:r>
            <a:r>
              <a:rPr lang="en-US" dirty="0" smtClean="0"/>
              <a:t>as well as dead sea urchins shells will </a:t>
            </a:r>
            <a:r>
              <a:rPr lang="en-US" dirty="0"/>
              <a:t>be conducted.</a:t>
            </a:r>
          </a:p>
          <a:p>
            <a:r>
              <a:rPr lang="en-US" dirty="0"/>
              <a:t>A comparison between dead and live </a:t>
            </a:r>
            <a:r>
              <a:rPr lang="en-US" dirty="0" smtClean="0"/>
              <a:t>algae</a:t>
            </a:r>
          </a:p>
          <a:p>
            <a:r>
              <a:rPr lang="en-US" dirty="0" smtClean="0"/>
              <a:t>An investigation of whether dead urchins are able to take up </a:t>
            </a:r>
            <a:r>
              <a:rPr lang="en-US" dirty="0"/>
              <a:t>Cu</a:t>
            </a:r>
            <a:r>
              <a:rPr lang="en-US" baseline="30000" dirty="0"/>
              <a:t>2+</a:t>
            </a:r>
            <a:r>
              <a:rPr lang="en-US" dirty="0"/>
              <a:t> and Sr</a:t>
            </a:r>
            <a:r>
              <a:rPr lang="en-US" baseline="30000" dirty="0"/>
              <a:t>2</a:t>
            </a:r>
            <a:r>
              <a:rPr lang="en-US" baseline="30000" dirty="0" smtClean="0"/>
              <a:t>+</a:t>
            </a:r>
            <a:endParaRPr lang="en-US" dirty="0"/>
          </a:p>
          <a:p>
            <a:r>
              <a:rPr lang="en-US" dirty="0"/>
              <a:t>The quantitative measurement of biosorption will be done through </a:t>
            </a:r>
            <a:r>
              <a:rPr lang="en-US" dirty="0">
                <a:solidFill>
                  <a:srgbClr val="0070C0"/>
                </a:solidFill>
              </a:rPr>
              <a:t>biosorption capacity </a:t>
            </a:r>
            <a:r>
              <a:rPr lang="en-US" dirty="0"/>
              <a:t>and </a:t>
            </a:r>
            <a:r>
              <a:rPr lang="en-US" dirty="0">
                <a:solidFill>
                  <a:srgbClr val="008000"/>
                </a:solidFill>
              </a:rPr>
              <a:t>biosorption </a:t>
            </a:r>
            <a:r>
              <a:rPr lang="en-US" dirty="0" smtClean="0">
                <a:solidFill>
                  <a:srgbClr val="008000"/>
                </a:solidFill>
              </a:rPr>
              <a:t>efficiency</a:t>
            </a:r>
            <a:endParaRPr lang="en-SG" dirty="0">
              <a:solidFill>
                <a:srgbClr val="008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452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2914</TotalTime>
  <Words>2997</Words>
  <Application>Microsoft Office PowerPoint</Application>
  <PresentationFormat>Breitbild</PresentationFormat>
  <Paragraphs>499</Paragraphs>
  <Slides>61</Slides>
  <Notes>22</Notes>
  <HiddenSlides>23</HiddenSlides>
  <MMClips>0</MMClips>
  <ScaleCrop>false</ScaleCrop>
  <HeadingPairs>
    <vt:vector size="6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75" baseType="lpstr">
      <vt:lpstr>Cambria Math</vt:lpstr>
      <vt:lpstr>Open Sans Light</vt:lpstr>
      <vt:lpstr>Wingdings</vt:lpstr>
      <vt:lpstr>Roboto Condensed</vt:lpstr>
      <vt:lpstr>Arial</vt:lpstr>
      <vt:lpstr>Century Gothic</vt:lpstr>
      <vt:lpstr>Calibri Light</vt:lpstr>
      <vt:lpstr>Wingdings 2</vt:lpstr>
      <vt:lpstr>Roboto</vt:lpstr>
      <vt:lpstr>Roboto Light</vt:lpstr>
      <vt:lpstr>Goudy Old Style</vt:lpstr>
      <vt:lpstr>Myriad Pro</vt:lpstr>
      <vt:lpstr>Calibri</vt:lpstr>
      <vt:lpstr>Perception</vt:lpstr>
      <vt:lpstr> Bioremediation of Strontium and Copper in water by Algae and Sea Urchins </vt:lpstr>
      <vt:lpstr>Content</vt:lpstr>
      <vt:lpstr>Introduction</vt:lpstr>
      <vt:lpstr>Introduction</vt:lpstr>
      <vt:lpstr>Biosorption</vt:lpstr>
      <vt:lpstr>Rationale</vt:lpstr>
      <vt:lpstr>Rationale</vt:lpstr>
      <vt:lpstr>Rationale</vt:lpstr>
      <vt:lpstr>Objectives</vt:lpstr>
      <vt:lpstr>Biosorption Capacity</vt:lpstr>
      <vt:lpstr>Biosorption Efficiency </vt:lpstr>
      <vt:lpstr>Hypothesis</vt:lpstr>
      <vt:lpstr>Materials</vt:lpstr>
      <vt:lpstr>Apparatus</vt:lpstr>
      <vt:lpstr>Methodology</vt:lpstr>
      <vt:lpstr>Variables</vt:lpstr>
      <vt:lpstr>Methodology [Using Live Algae] Cu/Sr</vt:lpstr>
      <vt:lpstr>Methodology [Using Dead &amp; Harvested Algae]</vt:lpstr>
      <vt:lpstr>Methodology [Using Dead &amp; Harvested Algae] Cu/Sr</vt:lpstr>
      <vt:lpstr>PowerPoint-Präsentation</vt:lpstr>
      <vt:lpstr>Methodology</vt:lpstr>
      <vt:lpstr>Methodology [Comparison of living/dead algae]</vt:lpstr>
      <vt:lpstr>Methodology [Comparison of urchin shells in different concentrations]</vt:lpstr>
      <vt:lpstr>Results and Discussions</vt:lpstr>
      <vt:lpstr>Strontium</vt:lpstr>
      <vt:lpstr>Results [Algae]</vt:lpstr>
      <vt:lpstr>Graphs [Algae Cu2+ Absorbed]</vt:lpstr>
      <vt:lpstr>Graphs [Algae Biosorption Efficiency]</vt:lpstr>
      <vt:lpstr>Graphs [Algae Biosorption Capacity]</vt:lpstr>
      <vt:lpstr>Graphs [Urchins Cu2+]</vt:lpstr>
      <vt:lpstr>Statistical Analysis [Algae]</vt:lpstr>
      <vt:lpstr>Statistical Analysis [Urchins]</vt:lpstr>
      <vt:lpstr>Drawing Conclusions</vt:lpstr>
      <vt:lpstr>Applications</vt:lpstr>
      <vt:lpstr>Applications</vt:lpstr>
      <vt:lpstr>Future Work</vt:lpstr>
      <vt:lpstr>References</vt:lpstr>
      <vt:lpstr>PowerPoint-Präsentation</vt:lpstr>
      <vt:lpstr>Image References</vt:lpstr>
      <vt:lpstr>Rationale</vt:lpstr>
      <vt:lpstr>Problem</vt:lpstr>
      <vt:lpstr>Rationale</vt:lpstr>
      <vt:lpstr>Methodology [Using Dead &amp; Harvested Algae/Urchins]</vt:lpstr>
      <vt:lpstr>Graphs [Algae]</vt:lpstr>
      <vt:lpstr>PowerPoint-Präsentation</vt:lpstr>
      <vt:lpstr>PowerPoint-Präsentation</vt:lpstr>
      <vt:lpstr>Overview of Experimental Design</vt:lpstr>
      <vt:lpstr>Graphs [Day 5 Readings]</vt:lpstr>
      <vt:lpstr>Graphs</vt:lpstr>
      <vt:lpstr>Graphs</vt:lpstr>
      <vt:lpstr>Graphs</vt:lpstr>
      <vt:lpstr>Graphs</vt:lpstr>
      <vt:lpstr>Introduction</vt:lpstr>
      <vt:lpstr>Introduction</vt:lpstr>
      <vt:lpstr>Biosorption</vt:lpstr>
      <vt:lpstr>Rationale</vt:lpstr>
      <vt:lpstr>Methodology [Main Experimental Timeline]</vt:lpstr>
      <vt:lpstr>Overview of Experimental Design</vt:lpstr>
      <vt:lpstr>Methodology [Using Dead &amp; Harvested Algae] Strontium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Yudong Sun</dc:creator>
  <cp:lastModifiedBy>Yudong Sun</cp:lastModifiedBy>
  <cp:revision>187</cp:revision>
  <dcterms:created xsi:type="dcterms:W3CDTF">2014-07-04T03:56:24Z</dcterms:created>
  <dcterms:modified xsi:type="dcterms:W3CDTF">2014-08-22T00:03:09Z</dcterms:modified>
</cp:coreProperties>
</file>